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19" r:id="rId2"/>
    <p:sldId id="320" r:id="rId3"/>
    <p:sldId id="289" r:id="rId4"/>
    <p:sldId id="286" r:id="rId5"/>
    <p:sldId id="285" r:id="rId6"/>
    <p:sldId id="282" r:id="rId7"/>
    <p:sldId id="316" r:id="rId8"/>
    <p:sldId id="317" r:id="rId9"/>
    <p:sldId id="308" r:id="rId10"/>
    <p:sldId id="318" r:id="rId11"/>
    <p:sldId id="306" r:id="rId12"/>
    <p:sldId id="307" r:id="rId13"/>
    <p:sldId id="312" r:id="rId14"/>
  </p:sldIdLst>
  <p:sldSz cx="9144000" cy="6858000" type="screen4x3"/>
  <p:notesSz cx="6858000" cy="9144000"/>
  <p:custShowLst>
    <p:custShow name="Custom Show 1" id="0">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577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4674"/>
  </p:normalViewPr>
  <p:slideViewPr>
    <p:cSldViewPr snapToGrid="0">
      <p:cViewPr>
        <p:scale>
          <a:sx n="129" d="100"/>
          <a:sy n="129" d="100"/>
        </p:scale>
        <p:origin x="917" y="3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C918475-E2D1-7B40-A5DA-2B54EC2ABA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Book Antiqua"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xmlns="" id="{959E9690-775E-0742-87EB-5DD59C21D2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Book Antiqua" charset="0"/>
                <a:ea typeface="ＭＳ Ｐゴシック" charset="-128"/>
              </a:defRPr>
            </a:lvl1pPr>
          </a:lstStyle>
          <a:p>
            <a:pPr>
              <a:defRPr/>
            </a:pPr>
            <a:fld id="{835BF9B1-7509-434B-B651-F1E2E3F54842}" type="datetimeFigureOut">
              <a:rPr lang="en-US"/>
              <a:pPr>
                <a:defRPr/>
              </a:pPr>
              <a:t>3/23/2020</a:t>
            </a:fld>
            <a:endParaRPr lang="en-US"/>
          </a:p>
        </p:txBody>
      </p:sp>
      <p:sp>
        <p:nvSpPr>
          <p:cNvPr id="4" name="Footer Placeholder 3">
            <a:extLst>
              <a:ext uri="{FF2B5EF4-FFF2-40B4-BE49-F238E27FC236}">
                <a16:creationId xmlns:a16="http://schemas.microsoft.com/office/drawing/2014/main" xmlns="" id="{73ED6140-8511-5545-B348-7E1773DD2B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Book Antiqua"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xmlns="" id="{C85269E1-69DE-BA41-9940-3DA0E7DE4B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atin typeface="Book Antiqua" charset="0"/>
                <a:ea typeface="ＭＳ Ｐゴシック" charset="-128"/>
              </a:defRPr>
            </a:lvl1pPr>
          </a:lstStyle>
          <a:p>
            <a:pPr>
              <a:defRPr/>
            </a:pPr>
            <a:fld id="{09494F57-CDE7-E24F-88DD-C0C1923F9789}" type="slidenum">
              <a:rPr lang="en-US"/>
              <a:pPr>
                <a:defRPr/>
              </a:pPr>
              <a:t>‹#›</a:t>
            </a:fld>
            <a:endParaRPr lang="en-US"/>
          </a:p>
        </p:txBody>
      </p:sp>
    </p:spTree>
    <p:extLst>
      <p:ext uri="{BB962C8B-B14F-4D97-AF65-F5344CB8AC3E}">
        <p14:creationId xmlns:p14="http://schemas.microsoft.com/office/powerpoint/2010/main" val="422774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1978817-4135-2449-8229-4A6819658F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xmlns="" id="{EB5971B8-3474-294F-AB6D-EAC18272122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C98730FA-CF8A-E244-B58E-60F2176C59B4}" type="datetimeFigureOut">
              <a:rPr lang="en-US" altLang="x-none"/>
              <a:pPr>
                <a:defRPr/>
              </a:pPr>
              <a:t>3/23/2020</a:t>
            </a:fld>
            <a:endParaRPr lang="en-US" altLang="x-none"/>
          </a:p>
        </p:txBody>
      </p:sp>
      <p:sp>
        <p:nvSpPr>
          <p:cNvPr id="4" name="Slide Image Placeholder 3">
            <a:extLst>
              <a:ext uri="{FF2B5EF4-FFF2-40B4-BE49-F238E27FC236}">
                <a16:creationId xmlns:a16="http://schemas.microsoft.com/office/drawing/2014/main" xmlns="" id="{38561C01-3DC5-4647-9636-C4653FD6D10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2864E9FC-F570-0C4E-89F0-BA04A7302EA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C81E26B-10EF-A841-BED9-59C07CA958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25F773B6-51F2-C340-8208-FED8AE0BAC0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76BD51C-B614-DD41-8C89-09A7B8873D3A}" type="slidenum">
              <a:rPr lang="en-US" altLang="x-none"/>
              <a:pPr>
                <a:defRPr/>
              </a:pPr>
              <a:t>‹#›</a:t>
            </a:fld>
            <a:endParaRPr lang="en-US" altLang="x-none"/>
          </a:p>
        </p:txBody>
      </p:sp>
    </p:spTree>
    <p:extLst>
      <p:ext uri="{BB962C8B-B14F-4D97-AF65-F5344CB8AC3E}">
        <p14:creationId xmlns:p14="http://schemas.microsoft.com/office/powerpoint/2010/main" val="15401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xmlns="" id="{F3AEB143-D6CC-0741-8982-92FC76064C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xmlns="" id="{6F61761B-BF04-574C-8871-859CAACE6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ea typeface="ＭＳ Ｐゴシック" panose="020B0600070205080204" pitchFamily="34" charset="-128"/>
              </a:rPr>
              <a:t>For works in time-based media, such as audio and video recordings, cite the relevant time or range of times. Give the numbers of the hours, minutes, and seconds as displayed in your media player, separating the numbers with colons.</a:t>
            </a:r>
            <a:endParaRPr lang="en-US" altLang="en-US">
              <a:ea typeface="ＭＳ Ｐゴシック" panose="020B0600070205080204" pitchFamily="34" charset="-128"/>
            </a:endParaRPr>
          </a:p>
        </p:txBody>
      </p:sp>
      <p:sp>
        <p:nvSpPr>
          <p:cNvPr id="61443" name="Slide Number Placeholder 3">
            <a:extLst>
              <a:ext uri="{FF2B5EF4-FFF2-40B4-BE49-F238E27FC236}">
                <a16:creationId xmlns:a16="http://schemas.microsoft.com/office/drawing/2014/main" xmlns="" id="{FA8D1D9F-8AD0-3740-BD00-9E42D85866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501037A-5B0B-7F45-8E7D-6F92DAF92D99}" type="slidenum">
              <a:rPr lang="en-US" altLang="en-US" smtClean="0"/>
              <a:pPr>
                <a:spcBef>
                  <a:spcPct val="0"/>
                </a:spcBef>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xmlns="" id="{C354C37E-C967-F44A-9E17-C2CEE91EAE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xmlns="" id="{727A6345-E313-6B45-AE64-3D59DDBB3C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Optima" panose="02000503060000020004" pitchFamily="2" charset="0"/>
                <a:ea typeface="ＭＳ Ｐゴシック" panose="020B0600070205080204" pitchFamily="34" charset="-128"/>
              </a:rPr>
              <a:t>The title of the source should follow the author’s name. Depending upon the type of source, it should be listed in italics or quotation marks. </a:t>
            </a:r>
            <a:endParaRPr lang="en-US" altLang="en-US">
              <a:ea typeface="ＭＳ Ｐゴシック" panose="020B0600070205080204" pitchFamily="34" charset="-128"/>
            </a:endParaRPr>
          </a:p>
        </p:txBody>
      </p:sp>
      <p:sp>
        <p:nvSpPr>
          <p:cNvPr id="79875" name="Slide Number Placeholder 3">
            <a:extLst>
              <a:ext uri="{FF2B5EF4-FFF2-40B4-BE49-F238E27FC236}">
                <a16:creationId xmlns:a16="http://schemas.microsoft.com/office/drawing/2014/main" xmlns="" id="{5248591C-94DA-584C-98CD-AEEB6F50C9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0393795-92B3-5E4E-8A3C-0E6C8B773999}" type="slidenum">
              <a:rPr lang="en-US" altLang="en-US" smtClean="0"/>
              <a:pPr>
                <a:spcBef>
                  <a:spcPct val="0"/>
                </a:spcBef>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xmlns="" id="{8A22FDBE-17C2-654D-86EA-4EEBCBB877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xmlns="" id="{E12180B4-FB22-814A-A95A-8A76F4F88C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 </a:t>
            </a:r>
          </a:p>
          <a:p>
            <a:pPr eaLnBrk="1" hangingPunct="1">
              <a:spcBef>
                <a:spcPct val="0"/>
              </a:spcBef>
            </a:pPr>
            <a:r>
              <a:rPr lang="en-US" altLang="en-US">
                <a:ea typeface="ＭＳ Ｐゴシック" panose="020B0600070205080204" pitchFamily="34" charset="-128"/>
              </a:rPr>
              <a:t>In the first example, “Toward Metareading” is the title of an essay, and The </a:t>
            </a:r>
            <a:r>
              <a:rPr lang="en-US" altLang="en-US" i="1">
                <a:ea typeface="ＭＳ Ｐゴシック" panose="020B0600070205080204" pitchFamily="34" charset="-128"/>
              </a:rPr>
              <a:t>Future of the Book i</a:t>
            </a:r>
            <a:r>
              <a:rPr lang="en-US" altLang="en-US">
                <a:ea typeface="ＭＳ Ｐゴシック" panose="020B0600070205080204" pitchFamily="34" charset="-128"/>
              </a:rPr>
              <a:t>s the title of the edited collection in which the essay appears.</a:t>
            </a:r>
          </a:p>
          <a:p>
            <a:pPr eaLnBrk="1" hangingPunct="1">
              <a:spcBef>
                <a:spcPct val="0"/>
              </a:spcBef>
            </a:pPr>
            <a:r>
              <a:rPr lang="en-US" altLang="en-US">
                <a:ea typeface="ＭＳ Ｐゴシック" panose="020B0600070205080204" pitchFamily="34" charset="-128"/>
              </a:rPr>
              <a:t>The container may also be a website, which contains articles, postings, and other works.</a:t>
            </a:r>
          </a:p>
          <a:p>
            <a:pPr eaLnBrk="1" hangingPunct="1">
              <a:spcBef>
                <a:spcPct val="0"/>
              </a:spcBef>
            </a:pPr>
            <a:r>
              <a:rPr lang="en-US" altLang="en-US">
                <a:ea typeface="ＭＳ Ｐゴシック" panose="020B0600070205080204" pitchFamily="34" charset="-128"/>
              </a:rPr>
              <a:t>The container may also be a television series, which is made up of episodes.</a:t>
            </a:r>
          </a:p>
          <a:p>
            <a:pPr eaLnBrk="1" hangingPunct="1">
              <a:spcBef>
                <a:spcPct val="0"/>
              </a:spcBef>
            </a:pPr>
            <a:endParaRPr lang="en-US" altLang="en-US">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a:p>
            <a:pPr eaLnBrk="1" hangingPunct="1">
              <a:spcBef>
                <a:spcPct val="0"/>
              </a:spcBef>
            </a:pPr>
            <a:endParaRPr lang="en-US" altLang="en-US">
              <a:ea typeface="ＭＳ Ｐゴシック" panose="020B0600070205080204" pitchFamily="34" charset="-128"/>
            </a:endParaRPr>
          </a:p>
        </p:txBody>
      </p:sp>
      <p:sp>
        <p:nvSpPr>
          <p:cNvPr id="81923" name="Slide Number Placeholder 3">
            <a:extLst>
              <a:ext uri="{FF2B5EF4-FFF2-40B4-BE49-F238E27FC236}">
                <a16:creationId xmlns:a16="http://schemas.microsoft.com/office/drawing/2014/main" xmlns="" id="{480FEE4C-B99C-3046-AFE1-8E25E28D7D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76A9DB9-1AFE-EC4B-A70A-866B3968094A}" type="slidenum">
              <a:rPr lang="en-US" altLang="en-US" smtClean="0"/>
              <a:pPr>
                <a:spcBef>
                  <a:spcPct val="0"/>
                </a:spcBef>
              </a:pPr>
              <a:t>13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xmlns="" id="{96182547-AFCE-CB4B-A187-BBDEFA9E95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xmlns="" id="{45EA203A-AC50-8940-8ECA-A56917B63C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a:latin typeface="Arial" panose="020B0604020202020204" pitchFamily="34" charset="0"/>
                <a:ea typeface="ＭＳ Ｐゴシック" panose="020B0600070205080204" pitchFamily="34" charset="-128"/>
              </a:rPr>
              <a:t>When a source has no page numbers or any other kind of part number, no number should be given in a parenthetical citation. Do not count unnumbered paragraphs, pauses, or other parts. This is an example of how to cite a direct quotation from an oral address.</a:t>
            </a:r>
          </a:p>
          <a:p>
            <a:pPr eaLnBrk="1" hangingPunct="1">
              <a:spcBef>
                <a:spcPct val="0"/>
              </a:spcBef>
            </a:pPr>
            <a:endParaRPr lang="en-US" altLang="en-US">
              <a:ea typeface="ＭＳ Ｐゴシック" panose="020B0600070205080204" pitchFamily="34" charset="-128"/>
            </a:endParaRPr>
          </a:p>
        </p:txBody>
      </p:sp>
      <p:sp>
        <p:nvSpPr>
          <p:cNvPr id="63491" name="Slide Number Placeholder 3">
            <a:extLst>
              <a:ext uri="{FF2B5EF4-FFF2-40B4-BE49-F238E27FC236}">
                <a16:creationId xmlns:a16="http://schemas.microsoft.com/office/drawing/2014/main" xmlns="" id="{08EEE944-FE3C-C34E-A6C2-5120246DCC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9B8960-1CF6-9548-A959-CB13E79C5126}"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xmlns="" id="{47D87EE5-726F-AA49-AC6E-8CF9F35CB6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xmlns="" id="{588868C3-AC3F-CF4C-B4CD-50649FEC1A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a:latin typeface="Arial" panose="020B0604020202020204" pitchFamily="34" charset="0"/>
                <a:ea typeface="ＭＳ Ｐゴシック" panose="020B0600070205080204" pitchFamily="34" charset="-128"/>
              </a:rPr>
              <a:t>Short Quotations</a:t>
            </a:r>
          </a:p>
          <a:p>
            <a:pPr eaLnBrk="1" hangingPunct="1">
              <a:spcBef>
                <a:spcPct val="0"/>
              </a:spcBef>
              <a:spcAft>
                <a:spcPts val="1200"/>
              </a:spcAft>
            </a:pPr>
            <a:r>
              <a:rPr lang="en-US" altLang="en-US">
                <a:latin typeface="Arial" panose="020B0604020202020204" pitchFamily="34" charset="0"/>
                <a:ea typeface="ＭＳ Ｐゴシック" panose="020B0600070205080204" pitchFamily="34" charset="-128"/>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5539" name="Slide Number Placeholder 3">
            <a:extLst>
              <a:ext uri="{FF2B5EF4-FFF2-40B4-BE49-F238E27FC236}">
                <a16:creationId xmlns:a16="http://schemas.microsoft.com/office/drawing/2014/main" xmlns="" id="{FAD9A05F-797E-1143-A58B-7FEE7072D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BD518F2-C397-D54A-A00D-3D5A7284674E}" type="slidenum">
              <a:rPr lang="en-US" altLang="en-US" smtClean="0"/>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xmlns="" id="{58B643AA-2205-7A41-BD70-78D725F89A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xmlns="" id="{A7AAFA1F-D955-E149-93A9-21942A1709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a:latin typeface="Arial" panose="020B0604020202020204" pitchFamily="34" charset="0"/>
                <a:ea typeface="ＭＳ Ｐゴシック" panose="020B0600070205080204" pitchFamily="34" charset="-128"/>
              </a:rPr>
              <a:t>In quotations that are five or more lines of text, start the quotation on a new line, with the entire quote indented </a:t>
            </a:r>
            <a:r>
              <a:rPr lang="en-US" altLang="en-US" b="1">
                <a:latin typeface="Arial" panose="020B0604020202020204" pitchFamily="34" charset="0"/>
                <a:ea typeface="ＭＳ Ｐゴシック" panose="020B0600070205080204" pitchFamily="34" charset="-128"/>
              </a:rPr>
              <a:t>half an inch</a:t>
            </a:r>
            <a:r>
              <a:rPr lang="en-US" altLang="en-US">
                <a:latin typeface="Arial" panose="020B0604020202020204" pitchFamily="34" charset="0"/>
                <a:ea typeface="ＭＳ Ｐゴシック" panose="020B0600070205080204" pitchFamily="34" charset="-128"/>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altLang="en-US" b="1">
                <a:latin typeface="Arial" panose="020B0604020202020204" pitchFamily="34" charset="0"/>
                <a:ea typeface="ＭＳ Ｐゴシック" panose="020B0600070205080204" pitchFamily="34" charset="-128"/>
              </a:rPr>
              <a:t>after</a:t>
            </a:r>
            <a:r>
              <a:rPr lang="en-US" altLang="en-US">
                <a:latin typeface="Arial" panose="020B0604020202020204" pitchFamily="34" charset="0"/>
                <a:ea typeface="ＭＳ Ｐゴシック" panose="020B0600070205080204" pitchFamily="34" charset="-128"/>
              </a:rPr>
              <a:t> the closing punctuation mark. </a:t>
            </a:r>
            <a:r>
              <a:rPr lang="en-US" altLang="en-US" b="1">
                <a:latin typeface="Arial" panose="020B0604020202020204" pitchFamily="34" charset="0"/>
                <a:ea typeface="ＭＳ Ｐゴシック" panose="020B0600070205080204" pitchFamily="34" charset="-128"/>
              </a:rPr>
              <a:t>Note: </a:t>
            </a:r>
            <a:r>
              <a:rPr lang="en-US" altLang="en-US">
                <a:latin typeface="Arial" panose="020B0604020202020204" pitchFamily="34" charset="0"/>
                <a:ea typeface="ＭＳ Ｐゴシック" panose="020B0600070205080204" pitchFamily="34" charset="-128"/>
              </a:rPr>
              <a:t>If a new paragraph begins in the middle of the quotation, indent its first line.</a:t>
            </a:r>
            <a:endParaRPr lang="en-US" altLang="en-US">
              <a:ea typeface="ＭＳ Ｐゴシック" panose="020B0600070205080204" pitchFamily="34" charset="-128"/>
            </a:endParaRPr>
          </a:p>
        </p:txBody>
      </p:sp>
      <p:sp>
        <p:nvSpPr>
          <p:cNvPr id="67587" name="Slide Number Placeholder 3">
            <a:extLst>
              <a:ext uri="{FF2B5EF4-FFF2-40B4-BE49-F238E27FC236}">
                <a16:creationId xmlns:a16="http://schemas.microsoft.com/office/drawing/2014/main" xmlns="" id="{E179259D-8EEE-144C-A69F-FA6816662E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4F3983C-C5C7-1448-B31D-443C306ADACF}" type="slidenum">
              <a:rPr lang="en-US" altLang="en-US" smtClean="0"/>
              <a:pPr>
                <a:spcBef>
                  <a:spcPct val="0"/>
                </a:spcBef>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xmlns="" id="{CB963BF8-89FB-B94A-9693-AB4ECB113A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xmlns="" id="{B5416CDA-CD49-6143-9C5F-36586C2913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If you quote part or all of a line of verse that does not require special emphasis, put it in quotation marks within your text, just as you would a line of prose. You may also incorporate two or three lines this way, using a forward slash with a space on each side ( / ) to indicate to your reader where the line breaks fall.</a:t>
            </a:r>
          </a:p>
          <a:p>
            <a:r>
              <a:rPr lang="en-US" altLang="en-US">
                <a:ea typeface="ＭＳ Ｐゴシック" panose="020B0600070205080204" pitchFamily="34" charset="-128"/>
              </a:rPr>
              <a:t>If a stanza break occurs in the quotation, mark it with two forward slashes ( // ).</a:t>
            </a:r>
          </a:p>
          <a:p>
            <a:r>
              <a:rPr lang="en-US" altLang="en-US">
                <a:ea typeface="ＭＳ Ｐゴシック" panose="020B0600070205080204" pitchFamily="34" charset="-128"/>
              </a:rPr>
              <a:t>If the edition of your text provides line numbers, identify them in your in-text citation. Do not count lines if numbers are not provided. Instead, cite page numbers or another explicit division numbering (such as stanzas, cantos, etc.).</a:t>
            </a:r>
          </a:p>
        </p:txBody>
      </p:sp>
      <p:sp>
        <p:nvSpPr>
          <p:cNvPr id="69635" name="Slide Number Placeholder 3">
            <a:extLst>
              <a:ext uri="{FF2B5EF4-FFF2-40B4-BE49-F238E27FC236}">
                <a16:creationId xmlns:a16="http://schemas.microsoft.com/office/drawing/2014/main" xmlns="" id="{F1C4FA05-5F0A-234A-B436-9D63C0ADE0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916CC4A-B58A-8443-A044-A6B9E74BFCBA}" type="slidenum">
              <a:rPr lang="en-US" altLang="en-US" smtClean="0"/>
              <a:pPr>
                <a:spcBef>
                  <a:spcPct val="0"/>
                </a:spcBef>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xmlns="" id="{CCC338AA-9C00-3247-9D53-B07B46E431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xmlns="" id="{86CD4B30-8CAB-4144-A20E-A54CDACD11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71683" name="Slide Number Placeholder 3">
            <a:extLst>
              <a:ext uri="{FF2B5EF4-FFF2-40B4-BE49-F238E27FC236}">
                <a16:creationId xmlns:a16="http://schemas.microsoft.com/office/drawing/2014/main" xmlns="" id="{815A3559-BCBB-0A4F-AB2B-41A1D499BE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ea typeface="ＭＳ Ｐゴシック" panose="020B0600070205080204" pitchFamily="34" charset="-128"/>
              </a:defRPr>
            </a:lvl1pPr>
            <a:lvl2pPr marL="742950" indent="-285750">
              <a:defRPr>
                <a:solidFill>
                  <a:schemeClr val="tx1"/>
                </a:solidFill>
                <a:latin typeface="Book Antiqua" panose="02040602050305030304" pitchFamily="18" charset="0"/>
                <a:ea typeface="ＭＳ Ｐゴシック" panose="020B0600070205080204" pitchFamily="34" charset="-128"/>
              </a:defRPr>
            </a:lvl2pPr>
            <a:lvl3pPr marL="1143000" indent="-228600">
              <a:defRPr>
                <a:solidFill>
                  <a:schemeClr val="tx1"/>
                </a:solidFill>
                <a:latin typeface="Book Antiqua" panose="02040602050305030304" pitchFamily="18" charset="0"/>
                <a:ea typeface="ＭＳ Ｐゴシック" panose="020B0600070205080204" pitchFamily="34" charset="-128"/>
              </a:defRPr>
            </a:lvl3pPr>
            <a:lvl4pPr marL="1600200" indent="-228600">
              <a:defRPr>
                <a:solidFill>
                  <a:schemeClr val="tx1"/>
                </a:solidFill>
                <a:latin typeface="Book Antiqua" panose="02040602050305030304" pitchFamily="18" charset="0"/>
                <a:ea typeface="ＭＳ Ｐゴシック" panose="020B0600070205080204" pitchFamily="34" charset="-128"/>
              </a:defRPr>
            </a:lvl4pPr>
            <a:lvl5pPr marL="2057400" indent="-228600">
              <a:defRPr>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Book Antiqua" panose="02040602050305030304" pitchFamily="18" charset="0"/>
                <a:ea typeface="ＭＳ Ｐゴシック" panose="020B0600070205080204" pitchFamily="34" charset="-128"/>
              </a:defRPr>
            </a:lvl9pPr>
          </a:lstStyle>
          <a:p>
            <a:fld id="{E9DA51F7-EAF6-854A-B764-A79A5473BE6A}"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xmlns="" id="{386D9721-CFFD-8B4B-8F3E-F0C130D5B2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xmlns="" id="{1E6FBDAD-EC1A-034C-B1E2-9B10B0726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a:latin typeface="Arial" panose="020B0604020202020204" pitchFamily="34" charset="0"/>
                <a:ea typeface="ＭＳ Ｐゴシック" panose="020B0600070205080204" pitchFamily="34" charset="-128"/>
              </a:rPr>
              <a:t>Adding or Omitting Words In Quotations</a:t>
            </a:r>
          </a:p>
          <a:p>
            <a:pPr eaLnBrk="1" hangingPunct="1">
              <a:spcBef>
                <a:spcPct val="0"/>
              </a:spcBef>
              <a:spcAft>
                <a:spcPts val="1200"/>
              </a:spcAft>
            </a:pPr>
            <a:endParaRPr lang="en-US" altLang="en-US" b="1">
              <a:latin typeface="Arial" panose="020B0604020202020204" pitchFamily="34" charset="0"/>
              <a:ea typeface="ＭＳ Ｐゴシック" panose="020B0600070205080204" pitchFamily="34" charset="-128"/>
            </a:endParaRPr>
          </a:p>
          <a:p>
            <a:pPr eaLnBrk="1" hangingPunct="1">
              <a:spcBef>
                <a:spcPct val="0"/>
              </a:spcBef>
              <a:spcAft>
                <a:spcPts val="1200"/>
              </a:spcAft>
            </a:pPr>
            <a:r>
              <a:rPr lang="en-US" altLang="en-US">
                <a:latin typeface="Arial" panose="020B0604020202020204" pitchFamily="34" charset="0"/>
                <a:ea typeface="ＭＳ Ｐゴシック" panose="020B0600070205080204" pitchFamily="34" charset="-128"/>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altLang="en-US">
              <a:latin typeface="Arial" panose="020B0604020202020204" pitchFamily="34" charset="0"/>
              <a:ea typeface="ＭＳ Ｐゴシック" panose="020B0600070205080204" pitchFamily="34" charset="-128"/>
            </a:endParaRPr>
          </a:p>
          <a:p>
            <a:pPr eaLnBrk="1" hangingPunct="1">
              <a:spcBef>
                <a:spcPct val="0"/>
              </a:spcBef>
              <a:spcAft>
                <a:spcPts val="1200"/>
              </a:spcAft>
            </a:pPr>
            <a:r>
              <a:rPr lang="en-US" altLang="en-US">
                <a:latin typeface="Arial" panose="020B0604020202020204" pitchFamily="34" charset="0"/>
                <a:ea typeface="ＭＳ Ｐゴシック" panose="020B0600070205080204" pitchFamily="34"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a:p>
            <a:pPr eaLnBrk="1" hangingPunct="1">
              <a:spcBef>
                <a:spcPct val="0"/>
              </a:spcBef>
            </a:pPr>
            <a:endParaRPr lang="en-US" altLang="en-US">
              <a:ea typeface="ＭＳ Ｐゴシック" panose="020B0600070205080204" pitchFamily="34" charset="-128"/>
            </a:endParaRPr>
          </a:p>
        </p:txBody>
      </p:sp>
      <p:sp>
        <p:nvSpPr>
          <p:cNvPr id="73731" name="Slide Number Placeholder 3">
            <a:extLst>
              <a:ext uri="{FF2B5EF4-FFF2-40B4-BE49-F238E27FC236}">
                <a16:creationId xmlns:a16="http://schemas.microsoft.com/office/drawing/2014/main" xmlns="" id="{ADC9035D-A7D9-4D4F-9BFE-CC59336872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8E12E10-A184-A44A-88B2-8C43C40E61A6}" type="slidenum">
              <a:rPr lang="en-US" altLang="en-US" smtClean="0"/>
              <a:pPr>
                <a:spcBef>
                  <a:spcPct val="0"/>
                </a:spcBef>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xmlns="" id="{BA042537-9EB7-804A-B65E-542319BEF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xmlns="" id="{884B50A8-8EED-D84E-A9E1-8AFCF0DA00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While earlier editions of the MLA Handbook showed writers how to create a works-cited entry based on the source’s publication format (book, periodical, film, etc.), the updated 8</a:t>
            </a:r>
            <a:r>
              <a:rPr lang="en-US" altLang="en-US" baseline="30000" dirty="0">
                <a:ea typeface="ＭＳ Ｐゴシック" panose="020B0600070205080204" pitchFamily="34" charset="-128"/>
              </a:rPr>
              <a:t>th</a:t>
            </a:r>
            <a:r>
              <a:rPr lang="en-US" altLang="en-US" dirty="0">
                <a:ea typeface="ＭＳ Ｐゴシック" panose="020B0600070205080204" pitchFamily="34" charset="-128"/>
              </a:rPr>
              <a:t> edition demonstrates that documentation should be created by consulting the list of core elements. Rather than asking: “how do I cite a book, DVD, or webpage,” the writer now creates an entry by looking at the list of core elements– which are facts common to most works– and assembling them in a specific order. </a:t>
            </a:r>
          </a:p>
          <a:p>
            <a:r>
              <a:rPr lang="en-US" altLang="en-US" dirty="0">
                <a:ea typeface="ＭＳ Ｐゴシック" panose="020B0600070205080204" pitchFamily="34" charset="-128"/>
              </a:rPr>
              <a:t>These changes have been made to reflect the differences in how we consult works. In the updated model, the writer should ask: “who is the author?” and “what is the title?”, regardless of the nature of the source. The following slides will explain each of the core elements, and how they might differ from one medium to another.</a:t>
            </a:r>
          </a:p>
        </p:txBody>
      </p:sp>
      <p:sp>
        <p:nvSpPr>
          <p:cNvPr id="75779" name="Slide Number Placeholder 3">
            <a:extLst>
              <a:ext uri="{FF2B5EF4-FFF2-40B4-BE49-F238E27FC236}">
                <a16:creationId xmlns:a16="http://schemas.microsoft.com/office/drawing/2014/main" xmlns="" id="{BD76D8BA-719B-6B47-8076-3AD425436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EFDCC4-E42F-1A4A-A4C7-16695DD5A486}"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xmlns="" id="{134BBAA6-7B99-D346-AAFB-7E67C2BA99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xmlns="" id="{71D528DF-C9E4-A84C-9633-53D9C364C3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While these examples are in different mediums (the first one is a periodical, the second is a printed book), they are both formatted according to the list of key elements. Note: there are other types of author situations, such as multiple authors, translators, editors, corporate authors, performers, and pseudonyms (such as online user names). Refer to the 8</a:t>
            </a:r>
            <a:r>
              <a:rPr lang="en-US" altLang="en-US" baseline="30000">
                <a:ea typeface="ＭＳ Ｐゴシック" panose="020B0600070205080204" pitchFamily="34" charset="-128"/>
              </a:rPr>
              <a:t>th</a:t>
            </a:r>
            <a:r>
              <a:rPr lang="en-US" altLang="en-US">
                <a:ea typeface="ＭＳ Ｐゴシック" panose="020B0600070205080204" pitchFamily="34" charset="-128"/>
              </a:rPr>
              <a:t> edition handbook or the MLA online Style Center https://style.mla.org/ for more information.</a:t>
            </a:r>
          </a:p>
        </p:txBody>
      </p:sp>
      <p:sp>
        <p:nvSpPr>
          <p:cNvPr id="77827" name="Slide Number Placeholder 3">
            <a:extLst>
              <a:ext uri="{FF2B5EF4-FFF2-40B4-BE49-F238E27FC236}">
                <a16:creationId xmlns:a16="http://schemas.microsoft.com/office/drawing/2014/main" xmlns="" id="{73ED017A-AA9A-EF4E-B9CA-4538759439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0070BE6-97C7-C341-B1D7-577B1730650A}" type="slidenum">
              <a:rPr lang="en-US" altLang="en-US" smtClean="0"/>
              <a:pPr>
                <a:spcBef>
                  <a:spcPct val="0"/>
                </a:spcBef>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7D05F49D-BD46-6B44-9BB6-15EB972D800E}"/>
              </a:ext>
            </a:extLst>
          </p:cNvPr>
          <p:cNvSpPr>
            <a:spLocks noGrp="1"/>
          </p:cNvSpPr>
          <p:nvPr>
            <p:ph type="dt" sz="half" idx="10"/>
          </p:nvPr>
        </p:nvSpPr>
        <p:spPr/>
        <p:txBody>
          <a:bodyPr/>
          <a:lstStyle>
            <a:lvl1pPr>
              <a:defRPr/>
            </a:lvl1pPr>
          </a:lstStyle>
          <a:p>
            <a:pPr>
              <a:defRPr/>
            </a:pPr>
            <a:fld id="{FE506C3E-94A8-6E43-85D8-4473D86CC7A0}"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5F72F78E-6D16-E54D-90E4-D2D7DB6E94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D86E292-517F-1542-A657-0493202F82A9}"/>
              </a:ext>
            </a:extLst>
          </p:cNvPr>
          <p:cNvSpPr>
            <a:spLocks noGrp="1"/>
          </p:cNvSpPr>
          <p:nvPr>
            <p:ph type="sldNum" sz="quarter" idx="12"/>
          </p:nvPr>
        </p:nvSpPr>
        <p:spPr/>
        <p:txBody>
          <a:bodyPr/>
          <a:lstStyle>
            <a:lvl1pPr>
              <a:defRPr/>
            </a:lvl1pPr>
          </a:lstStyle>
          <a:p>
            <a:pPr>
              <a:defRPr/>
            </a:pPr>
            <a:fld id="{FECD7564-CB89-8941-8AC8-83FAAD1A1302}" type="slidenum">
              <a:rPr lang="en-US" altLang="x-none"/>
              <a:pPr>
                <a:defRPr/>
              </a:pPr>
              <a:t>‹#›</a:t>
            </a:fld>
            <a:endParaRPr lang="en-US" altLang="x-none"/>
          </a:p>
        </p:txBody>
      </p:sp>
    </p:spTree>
    <p:extLst>
      <p:ext uri="{BB962C8B-B14F-4D97-AF65-F5344CB8AC3E}">
        <p14:creationId xmlns:p14="http://schemas.microsoft.com/office/powerpoint/2010/main" val="2590972745"/>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72E5121-7BBC-5B44-870D-4C6C80DFF565}"/>
              </a:ext>
            </a:extLst>
          </p:cNvPr>
          <p:cNvSpPr>
            <a:spLocks noGrp="1"/>
          </p:cNvSpPr>
          <p:nvPr>
            <p:ph type="dt" sz="half" idx="10"/>
          </p:nvPr>
        </p:nvSpPr>
        <p:spPr/>
        <p:txBody>
          <a:bodyPr/>
          <a:lstStyle>
            <a:lvl1pPr>
              <a:defRPr/>
            </a:lvl1pPr>
          </a:lstStyle>
          <a:p>
            <a:pPr>
              <a:defRPr/>
            </a:pPr>
            <a:fld id="{28C6BE62-F692-8744-9FD6-28E47BCA714F}"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49065DCD-7168-F244-91E1-833C740A3A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A2FBB95-04FC-9742-B8AD-5D6EA190AD28}"/>
              </a:ext>
            </a:extLst>
          </p:cNvPr>
          <p:cNvSpPr>
            <a:spLocks noGrp="1"/>
          </p:cNvSpPr>
          <p:nvPr>
            <p:ph type="sldNum" sz="quarter" idx="12"/>
          </p:nvPr>
        </p:nvSpPr>
        <p:spPr/>
        <p:txBody>
          <a:bodyPr/>
          <a:lstStyle>
            <a:lvl1pPr>
              <a:defRPr/>
            </a:lvl1pPr>
          </a:lstStyle>
          <a:p>
            <a:pPr>
              <a:defRPr/>
            </a:pPr>
            <a:fld id="{789C3F67-26CA-2F4B-822B-DDD5B2FC4091}" type="slidenum">
              <a:rPr lang="en-US" altLang="x-none"/>
              <a:pPr>
                <a:defRPr/>
              </a:pPr>
              <a:t>‹#›</a:t>
            </a:fld>
            <a:endParaRPr lang="en-US" altLang="x-none"/>
          </a:p>
        </p:txBody>
      </p:sp>
    </p:spTree>
    <p:extLst>
      <p:ext uri="{BB962C8B-B14F-4D97-AF65-F5344CB8AC3E}">
        <p14:creationId xmlns:p14="http://schemas.microsoft.com/office/powerpoint/2010/main" val="4052937477"/>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8D7B9FB-E478-ED43-A650-41233E57459B}"/>
              </a:ext>
            </a:extLst>
          </p:cNvPr>
          <p:cNvSpPr>
            <a:spLocks noGrp="1"/>
          </p:cNvSpPr>
          <p:nvPr>
            <p:ph type="dt" sz="half" idx="10"/>
          </p:nvPr>
        </p:nvSpPr>
        <p:spPr/>
        <p:txBody>
          <a:bodyPr/>
          <a:lstStyle>
            <a:lvl1pPr>
              <a:defRPr/>
            </a:lvl1pPr>
          </a:lstStyle>
          <a:p>
            <a:pPr>
              <a:defRPr/>
            </a:pPr>
            <a:fld id="{101ACFAB-28E9-4A48-B0E7-40109B371034}"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EF38D1D2-892D-D542-9C8A-7414A6F118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61ACF210-3760-D640-83F9-8F8150D5E83F}"/>
              </a:ext>
            </a:extLst>
          </p:cNvPr>
          <p:cNvSpPr>
            <a:spLocks noGrp="1"/>
          </p:cNvSpPr>
          <p:nvPr>
            <p:ph type="sldNum" sz="quarter" idx="12"/>
          </p:nvPr>
        </p:nvSpPr>
        <p:spPr/>
        <p:txBody>
          <a:bodyPr/>
          <a:lstStyle>
            <a:lvl1pPr>
              <a:defRPr/>
            </a:lvl1pPr>
          </a:lstStyle>
          <a:p>
            <a:pPr>
              <a:defRPr/>
            </a:pPr>
            <a:fld id="{4568F547-55C8-464C-88E0-976F93E52F2F}" type="slidenum">
              <a:rPr lang="en-US" altLang="x-none"/>
              <a:pPr>
                <a:defRPr/>
              </a:pPr>
              <a:t>‹#›</a:t>
            </a:fld>
            <a:endParaRPr lang="en-US" altLang="x-none"/>
          </a:p>
        </p:txBody>
      </p:sp>
    </p:spTree>
    <p:extLst>
      <p:ext uri="{BB962C8B-B14F-4D97-AF65-F5344CB8AC3E}">
        <p14:creationId xmlns:p14="http://schemas.microsoft.com/office/powerpoint/2010/main" val="3135741278"/>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3E8E5F4-EA9F-1743-80A2-34F68FB4DE63}"/>
              </a:ext>
            </a:extLst>
          </p:cNvPr>
          <p:cNvSpPr>
            <a:spLocks noGrp="1"/>
          </p:cNvSpPr>
          <p:nvPr>
            <p:ph type="dt" sz="half" idx="10"/>
          </p:nvPr>
        </p:nvSpPr>
        <p:spPr/>
        <p:txBody>
          <a:bodyPr/>
          <a:lstStyle>
            <a:lvl1pPr>
              <a:defRPr/>
            </a:lvl1pPr>
          </a:lstStyle>
          <a:p>
            <a:pPr>
              <a:defRPr/>
            </a:pPr>
            <a:fld id="{8673DEEF-2632-BC4E-B50A-3F87EFF32AC5}"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7AF98E90-2E36-C546-8914-CD4DB6748E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58C885B3-9FE0-604A-9AD6-6DA45D9C3460}"/>
              </a:ext>
            </a:extLst>
          </p:cNvPr>
          <p:cNvSpPr>
            <a:spLocks noGrp="1"/>
          </p:cNvSpPr>
          <p:nvPr>
            <p:ph type="sldNum" sz="quarter" idx="12"/>
          </p:nvPr>
        </p:nvSpPr>
        <p:spPr/>
        <p:txBody>
          <a:bodyPr/>
          <a:lstStyle>
            <a:lvl1pPr>
              <a:defRPr/>
            </a:lvl1pPr>
          </a:lstStyle>
          <a:p>
            <a:pPr>
              <a:defRPr/>
            </a:pPr>
            <a:fld id="{EFD83200-FD2E-124E-BD76-F97F8F71CB9A}" type="slidenum">
              <a:rPr lang="en-US" altLang="x-none"/>
              <a:pPr>
                <a:defRPr/>
              </a:pPr>
              <a:t>‹#›</a:t>
            </a:fld>
            <a:endParaRPr lang="en-US" altLang="x-none"/>
          </a:p>
        </p:txBody>
      </p:sp>
    </p:spTree>
    <p:extLst>
      <p:ext uri="{BB962C8B-B14F-4D97-AF65-F5344CB8AC3E}">
        <p14:creationId xmlns:p14="http://schemas.microsoft.com/office/powerpoint/2010/main" val="95064270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DC577AE-9A12-A34D-941C-EEE95ED430CC}"/>
              </a:ext>
            </a:extLst>
          </p:cNvPr>
          <p:cNvSpPr>
            <a:spLocks noGrp="1"/>
          </p:cNvSpPr>
          <p:nvPr>
            <p:ph type="dt" sz="half" idx="10"/>
          </p:nvPr>
        </p:nvSpPr>
        <p:spPr/>
        <p:txBody>
          <a:bodyPr/>
          <a:lstStyle>
            <a:lvl1pPr>
              <a:defRPr/>
            </a:lvl1pPr>
          </a:lstStyle>
          <a:p>
            <a:pPr>
              <a:defRPr/>
            </a:pPr>
            <a:fld id="{6E4349F0-C2DE-E242-B2DB-CBD75A7D58BF}"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CB2E0A23-4FB8-6A49-A676-7F46BB0DDF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79E6B60-6BD5-9941-B486-CB5BCA998256}"/>
              </a:ext>
            </a:extLst>
          </p:cNvPr>
          <p:cNvSpPr>
            <a:spLocks noGrp="1"/>
          </p:cNvSpPr>
          <p:nvPr>
            <p:ph type="sldNum" sz="quarter" idx="12"/>
          </p:nvPr>
        </p:nvSpPr>
        <p:spPr/>
        <p:txBody>
          <a:bodyPr/>
          <a:lstStyle>
            <a:lvl1pPr>
              <a:defRPr/>
            </a:lvl1pPr>
          </a:lstStyle>
          <a:p>
            <a:pPr>
              <a:defRPr/>
            </a:pPr>
            <a:fld id="{8423C0CC-16C5-5B42-8608-9F52F57C92B2}" type="slidenum">
              <a:rPr lang="en-US" altLang="x-none"/>
              <a:pPr>
                <a:defRPr/>
              </a:pPr>
              <a:t>‹#›</a:t>
            </a:fld>
            <a:endParaRPr lang="en-US" altLang="x-none"/>
          </a:p>
        </p:txBody>
      </p:sp>
    </p:spTree>
    <p:extLst>
      <p:ext uri="{BB962C8B-B14F-4D97-AF65-F5344CB8AC3E}">
        <p14:creationId xmlns:p14="http://schemas.microsoft.com/office/powerpoint/2010/main" val="593605866"/>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B41CE8B4-5706-7546-8EF1-6C637592E8C3}"/>
              </a:ext>
            </a:extLst>
          </p:cNvPr>
          <p:cNvSpPr>
            <a:spLocks noGrp="1"/>
          </p:cNvSpPr>
          <p:nvPr>
            <p:ph type="dt" sz="half" idx="10"/>
          </p:nvPr>
        </p:nvSpPr>
        <p:spPr/>
        <p:txBody>
          <a:bodyPr/>
          <a:lstStyle>
            <a:lvl1pPr>
              <a:defRPr/>
            </a:lvl1pPr>
          </a:lstStyle>
          <a:p>
            <a:pPr>
              <a:defRPr/>
            </a:pPr>
            <a:fld id="{9A2654A4-4DB8-EC40-A819-A69D4624D9A4}" type="datetimeFigureOut">
              <a:rPr lang="en-US" altLang="x-none"/>
              <a:pPr>
                <a:defRPr/>
              </a:pPr>
              <a:t>3/23/2020</a:t>
            </a:fld>
            <a:endParaRPr lang="en-US" altLang="x-none"/>
          </a:p>
        </p:txBody>
      </p:sp>
      <p:sp>
        <p:nvSpPr>
          <p:cNvPr id="6" name="Footer Placeholder 4">
            <a:extLst>
              <a:ext uri="{FF2B5EF4-FFF2-40B4-BE49-F238E27FC236}">
                <a16:creationId xmlns:a16="http://schemas.microsoft.com/office/drawing/2014/main" xmlns="" id="{0ED18AFC-8B18-984D-AC4A-8B09DE02B8E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62F4C2B-1EDE-DE41-9A76-6F33B976F7B1}"/>
              </a:ext>
            </a:extLst>
          </p:cNvPr>
          <p:cNvSpPr>
            <a:spLocks noGrp="1"/>
          </p:cNvSpPr>
          <p:nvPr>
            <p:ph type="sldNum" sz="quarter" idx="12"/>
          </p:nvPr>
        </p:nvSpPr>
        <p:spPr/>
        <p:txBody>
          <a:bodyPr/>
          <a:lstStyle>
            <a:lvl1pPr>
              <a:defRPr/>
            </a:lvl1pPr>
          </a:lstStyle>
          <a:p>
            <a:pPr>
              <a:defRPr/>
            </a:pPr>
            <a:fld id="{68ED69B3-49CE-E940-8B75-27054938AA43}" type="slidenum">
              <a:rPr lang="en-US" altLang="x-none"/>
              <a:pPr>
                <a:defRPr/>
              </a:pPr>
              <a:t>‹#›</a:t>
            </a:fld>
            <a:endParaRPr lang="en-US" altLang="x-none"/>
          </a:p>
        </p:txBody>
      </p:sp>
    </p:spTree>
    <p:extLst>
      <p:ext uri="{BB962C8B-B14F-4D97-AF65-F5344CB8AC3E}">
        <p14:creationId xmlns:p14="http://schemas.microsoft.com/office/powerpoint/2010/main" val="2921214234"/>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591058D8-3B4F-2B43-8696-439D305E34FF}"/>
              </a:ext>
            </a:extLst>
          </p:cNvPr>
          <p:cNvSpPr>
            <a:spLocks noGrp="1"/>
          </p:cNvSpPr>
          <p:nvPr>
            <p:ph type="dt" sz="half" idx="10"/>
          </p:nvPr>
        </p:nvSpPr>
        <p:spPr/>
        <p:txBody>
          <a:bodyPr/>
          <a:lstStyle>
            <a:lvl1pPr>
              <a:defRPr/>
            </a:lvl1pPr>
          </a:lstStyle>
          <a:p>
            <a:pPr>
              <a:defRPr/>
            </a:pPr>
            <a:fld id="{AAC7082F-ADD9-D04B-BC4D-15A40D25CB12}" type="datetimeFigureOut">
              <a:rPr lang="en-US" altLang="x-none"/>
              <a:pPr>
                <a:defRPr/>
              </a:pPr>
              <a:t>3/23/2020</a:t>
            </a:fld>
            <a:endParaRPr lang="en-US" altLang="x-none"/>
          </a:p>
        </p:txBody>
      </p:sp>
      <p:sp>
        <p:nvSpPr>
          <p:cNvPr id="8" name="Footer Placeholder 4">
            <a:extLst>
              <a:ext uri="{FF2B5EF4-FFF2-40B4-BE49-F238E27FC236}">
                <a16:creationId xmlns:a16="http://schemas.microsoft.com/office/drawing/2014/main" xmlns="" id="{3A101534-C9E1-0B4D-9782-6432C2A4676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3913A983-340A-4748-A72C-22C48ABDA7DF}"/>
              </a:ext>
            </a:extLst>
          </p:cNvPr>
          <p:cNvSpPr>
            <a:spLocks noGrp="1"/>
          </p:cNvSpPr>
          <p:nvPr>
            <p:ph type="sldNum" sz="quarter" idx="12"/>
          </p:nvPr>
        </p:nvSpPr>
        <p:spPr/>
        <p:txBody>
          <a:bodyPr/>
          <a:lstStyle>
            <a:lvl1pPr>
              <a:defRPr/>
            </a:lvl1pPr>
          </a:lstStyle>
          <a:p>
            <a:pPr>
              <a:defRPr/>
            </a:pPr>
            <a:fld id="{D6984794-8791-724B-84AD-65C3252E38C4}" type="slidenum">
              <a:rPr lang="en-US" altLang="x-none"/>
              <a:pPr>
                <a:defRPr/>
              </a:pPr>
              <a:t>‹#›</a:t>
            </a:fld>
            <a:endParaRPr lang="en-US" altLang="x-none"/>
          </a:p>
        </p:txBody>
      </p:sp>
    </p:spTree>
    <p:extLst>
      <p:ext uri="{BB962C8B-B14F-4D97-AF65-F5344CB8AC3E}">
        <p14:creationId xmlns:p14="http://schemas.microsoft.com/office/powerpoint/2010/main" val="363414236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6A3706BC-BBAF-AE4E-B1EF-6480C2A05373}"/>
              </a:ext>
            </a:extLst>
          </p:cNvPr>
          <p:cNvSpPr>
            <a:spLocks noGrp="1"/>
          </p:cNvSpPr>
          <p:nvPr>
            <p:ph type="dt" sz="half" idx="10"/>
          </p:nvPr>
        </p:nvSpPr>
        <p:spPr/>
        <p:txBody>
          <a:bodyPr/>
          <a:lstStyle>
            <a:lvl1pPr>
              <a:defRPr/>
            </a:lvl1pPr>
          </a:lstStyle>
          <a:p>
            <a:pPr>
              <a:defRPr/>
            </a:pPr>
            <a:fld id="{7E266213-4E1D-E541-9FD0-ADC7751EBEDA}" type="datetimeFigureOut">
              <a:rPr lang="en-US" altLang="x-none"/>
              <a:pPr>
                <a:defRPr/>
              </a:pPr>
              <a:t>3/23/2020</a:t>
            </a:fld>
            <a:endParaRPr lang="en-US" altLang="x-none"/>
          </a:p>
        </p:txBody>
      </p:sp>
      <p:sp>
        <p:nvSpPr>
          <p:cNvPr id="4" name="Footer Placeholder 4">
            <a:extLst>
              <a:ext uri="{FF2B5EF4-FFF2-40B4-BE49-F238E27FC236}">
                <a16:creationId xmlns:a16="http://schemas.microsoft.com/office/drawing/2014/main" xmlns="" id="{3D916C49-9508-594D-A8FD-C0FEBB7C97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ABDC57D-9C86-114F-9076-8B455B988646}"/>
              </a:ext>
            </a:extLst>
          </p:cNvPr>
          <p:cNvSpPr>
            <a:spLocks noGrp="1"/>
          </p:cNvSpPr>
          <p:nvPr>
            <p:ph type="sldNum" sz="quarter" idx="12"/>
          </p:nvPr>
        </p:nvSpPr>
        <p:spPr/>
        <p:txBody>
          <a:bodyPr/>
          <a:lstStyle>
            <a:lvl1pPr>
              <a:defRPr/>
            </a:lvl1pPr>
          </a:lstStyle>
          <a:p>
            <a:pPr>
              <a:defRPr/>
            </a:pPr>
            <a:fld id="{7AC0119B-C973-CE44-BBC5-115103462913}" type="slidenum">
              <a:rPr lang="en-US" altLang="x-none"/>
              <a:pPr>
                <a:defRPr/>
              </a:pPr>
              <a:t>‹#›</a:t>
            </a:fld>
            <a:endParaRPr lang="en-US" altLang="x-none"/>
          </a:p>
        </p:txBody>
      </p:sp>
    </p:spTree>
    <p:extLst>
      <p:ext uri="{BB962C8B-B14F-4D97-AF65-F5344CB8AC3E}">
        <p14:creationId xmlns:p14="http://schemas.microsoft.com/office/powerpoint/2010/main" val="383074906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E05DCDD-1812-0842-9724-64375E321533}"/>
              </a:ext>
            </a:extLst>
          </p:cNvPr>
          <p:cNvSpPr>
            <a:spLocks noGrp="1"/>
          </p:cNvSpPr>
          <p:nvPr>
            <p:ph type="dt" sz="half" idx="10"/>
          </p:nvPr>
        </p:nvSpPr>
        <p:spPr/>
        <p:txBody>
          <a:bodyPr/>
          <a:lstStyle>
            <a:lvl1pPr>
              <a:defRPr/>
            </a:lvl1pPr>
          </a:lstStyle>
          <a:p>
            <a:pPr>
              <a:defRPr/>
            </a:pPr>
            <a:fld id="{648E835E-688F-8444-B5D4-3405411C7F18}" type="datetimeFigureOut">
              <a:rPr lang="en-US" altLang="x-none"/>
              <a:pPr>
                <a:defRPr/>
              </a:pPr>
              <a:t>3/23/2020</a:t>
            </a:fld>
            <a:endParaRPr lang="en-US" altLang="x-none"/>
          </a:p>
        </p:txBody>
      </p:sp>
      <p:sp>
        <p:nvSpPr>
          <p:cNvPr id="3" name="Footer Placeholder 4">
            <a:extLst>
              <a:ext uri="{FF2B5EF4-FFF2-40B4-BE49-F238E27FC236}">
                <a16:creationId xmlns:a16="http://schemas.microsoft.com/office/drawing/2014/main" xmlns="" id="{8CF1B716-C4E2-1F4C-BD02-A38CC41DED6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DA1F9C5C-405E-8449-9A5B-1A55CC8AF073}"/>
              </a:ext>
            </a:extLst>
          </p:cNvPr>
          <p:cNvSpPr>
            <a:spLocks noGrp="1"/>
          </p:cNvSpPr>
          <p:nvPr>
            <p:ph type="sldNum" sz="quarter" idx="12"/>
          </p:nvPr>
        </p:nvSpPr>
        <p:spPr/>
        <p:txBody>
          <a:bodyPr/>
          <a:lstStyle>
            <a:lvl1pPr>
              <a:defRPr/>
            </a:lvl1pPr>
          </a:lstStyle>
          <a:p>
            <a:pPr>
              <a:defRPr/>
            </a:pPr>
            <a:fld id="{2182E3F3-E799-F548-BDAF-43674A46C8D8}" type="slidenum">
              <a:rPr lang="en-US" altLang="x-none"/>
              <a:pPr>
                <a:defRPr/>
              </a:pPr>
              <a:t>‹#›</a:t>
            </a:fld>
            <a:endParaRPr lang="en-US" altLang="x-none"/>
          </a:p>
        </p:txBody>
      </p:sp>
    </p:spTree>
    <p:extLst>
      <p:ext uri="{BB962C8B-B14F-4D97-AF65-F5344CB8AC3E}">
        <p14:creationId xmlns:p14="http://schemas.microsoft.com/office/powerpoint/2010/main" val="2066371534"/>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9310D77C-E0AB-5440-907B-A84ED14A3F57}"/>
              </a:ext>
            </a:extLst>
          </p:cNvPr>
          <p:cNvSpPr>
            <a:spLocks noGrp="1"/>
          </p:cNvSpPr>
          <p:nvPr>
            <p:ph type="dt" sz="half" idx="10"/>
          </p:nvPr>
        </p:nvSpPr>
        <p:spPr/>
        <p:txBody>
          <a:bodyPr/>
          <a:lstStyle>
            <a:lvl1pPr>
              <a:defRPr/>
            </a:lvl1pPr>
          </a:lstStyle>
          <a:p>
            <a:pPr>
              <a:defRPr/>
            </a:pPr>
            <a:fld id="{2858AF0D-EF30-5343-93A9-1FD9574CC507}" type="datetimeFigureOut">
              <a:rPr lang="en-US" altLang="x-none"/>
              <a:pPr>
                <a:defRPr/>
              </a:pPr>
              <a:t>3/23/2020</a:t>
            </a:fld>
            <a:endParaRPr lang="en-US" altLang="x-none"/>
          </a:p>
        </p:txBody>
      </p:sp>
      <p:sp>
        <p:nvSpPr>
          <p:cNvPr id="6" name="Footer Placeholder 4">
            <a:extLst>
              <a:ext uri="{FF2B5EF4-FFF2-40B4-BE49-F238E27FC236}">
                <a16:creationId xmlns:a16="http://schemas.microsoft.com/office/drawing/2014/main" xmlns="" id="{94351B77-DF8F-F64D-8F63-0EB462DFBB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645209B-A1B2-CC4E-8425-21B16BD8A169}"/>
              </a:ext>
            </a:extLst>
          </p:cNvPr>
          <p:cNvSpPr>
            <a:spLocks noGrp="1"/>
          </p:cNvSpPr>
          <p:nvPr>
            <p:ph type="sldNum" sz="quarter" idx="12"/>
          </p:nvPr>
        </p:nvSpPr>
        <p:spPr/>
        <p:txBody>
          <a:bodyPr/>
          <a:lstStyle>
            <a:lvl1pPr>
              <a:defRPr/>
            </a:lvl1pPr>
          </a:lstStyle>
          <a:p>
            <a:pPr>
              <a:defRPr/>
            </a:pPr>
            <a:fld id="{F9F814C2-E256-8146-8268-0F3EC722E620}" type="slidenum">
              <a:rPr lang="en-US" altLang="x-none"/>
              <a:pPr>
                <a:defRPr/>
              </a:pPr>
              <a:t>‹#›</a:t>
            </a:fld>
            <a:endParaRPr lang="en-US" altLang="x-none"/>
          </a:p>
        </p:txBody>
      </p:sp>
    </p:spTree>
    <p:extLst>
      <p:ext uri="{BB962C8B-B14F-4D97-AF65-F5344CB8AC3E}">
        <p14:creationId xmlns:p14="http://schemas.microsoft.com/office/powerpoint/2010/main" val="4027778414"/>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9C62FE51-818C-8741-88B3-88C1B22F7031}"/>
              </a:ext>
            </a:extLst>
          </p:cNvPr>
          <p:cNvSpPr>
            <a:spLocks noGrp="1"/>
          </p:cNvSpPr>
          <p:nvPr>
            <p:ph type="dt" sz="half" idx="10"/>
          </p:nvPr>
        </p:nvSpPr>
        <p:spPr/>
        <p:txBody>
          <a:bodyPr/>
          <a:lstStyle>
            <a:lvl1pPr>
              <a:defRPr/>
            </a:lvl1pPr>
          </a:lstStyle>
          <a:p>
            <a:pPr>
              <a:defRPr/>
            </a:pPr>
            <a:fld id="{137BDE3E-CC59-AC46-8D5D-8C826BAFD374}" type="datetimeFigureOut">
              <a:rPr lang="en-US" altLang="x-none"/>
              <a:pPr>
                <a:defRPr/>
              </a:pPr>
              <a:t>3/23/2020</a:t>
            </a:fld>
            <a:endParaRPr lang="en-US" altLang="x-none"/>
          </a:p>
        </p:txBody>
      </p:sp>
      <p:sp>
        <p:nvSpPr>
          <p:cNvPr id="6" name="Footer Placeholder 4">
            <a:extLst>
              <a:ext uri="{FF2B5EF4-FFF2-40B4-BE49-F238E27FC236}">
                <a16:creationId xmlns:a16="http://schemas.microsoft.com/office/drawing/2014/main" xmlns="" id="{D8D04452-EEBF-A743-88B2-DA9289E64E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3F735D5-3FA1-8648-8C04-402E5D8D95EC}"/>
              </a:ext>
            </a:extLst>
          </p:cNvPr>
          <p:cNvSpPr>
            <a:spLocks noGrp="1"/>
          </p:cNvSpPr>
          <p:nvPr>
            <p:ph type="sldNum" sz="quarter" idx="12"/>
          </p:nvPr>
        </p:nvSpPr>
        <p:spPr/>
        <p:txBody>
          <a:bodyPr/>
          <a:lstStyle>
            <a:lvl1pPr>
              <a:defRPr/>
            </a:lvl1pPr>
          </a:lstStyle>
          <a:p>
            <a:pPr>
              <a:defRPr/>
            </a:pPr>
            <a:fld id="{3EA9757B-7C09-AF4A-A441-21C6168C5FA2}" type="slidenum">
              <a:rPr lang="en-US" altLang="x-none"/>
              <a:pPr>
                <a:defRPr/>
              </a:pPr>
              <a:t>‹#›</a:t>
            </a:fld>
            <a:endParaRPr lang="en-US" altLang="x-none"/>
          </a:p>
        </p:txBody>
      </p:sp>
    </p:spTree>
    <p:extLst>
      <p:ext uri="{BB962C8B-B14F-4D97-AF65-F5344CB8AC3E}">
        <p14:creationId xmlns:p14="http://schemas.microsoft.com/office/powerpoint/2010/main" val="3659588162"/>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BEA12EDC-C27B-E149-9501-A19D0CD9DC1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ED9FB54F-EDBB-B04E-BE78-418282A585D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DD2E3CBB-B442-CD4E-896D-03D39F0A554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Book Antiqua" charset="0"/>
                <a:ea typeface="ＭＳ Ｐゴシック" charset="-128"/>
              </a:defRPr>
            </a:lvl1pPr>
          </a:lstStyle>
          <a:p>
            <a:pPr>
              <a:defRPr/>
            </a:pPr>
            <a:fld id="{30260166-9316-E046-B120-11D1F89B2547}" type="datetimeFigureOut">
              <a:rPr lang="en-US" altLang="x-none"/>
              <a:pPr>
                <a:defRPr/>
              </a:pPr>
              <a:t>3/23/2020</a:t>
            </a:fld>
            <a:endParaRPr lang="en-US" altLang="x-none"/>
          </a:p>
        </p:txBody>
      </p:sp>
      <p:sp>
        <p:nvSpPr>
          <p:cNvPr id="5" name="Footer Placeholder 4">
            <a:extLst>
              <a:ext uri="{FF2B5EF4-FFF2-40B4-BE49-F238E27FC236}">
                <a16:creationId xmlns:a16="http://schemas.microsoft.com/office/drawing/2014/main" xmlns="" id="{E15A00E3-6F1D-4640-9F52-F9CBD4A6669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29E89783-DEDD-884D-83A8-FAA468BE16A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Book Antiqua" charset="0"/>
                <a:ea typeface="ＭＳ Ｐゴシック" charset="-128"/>
              </a:defRPr>
            </a:lvl1pPr>
          </a:lstStyle>
          <a:p>
            <a:pPr>
              <a:defRPr/>
            </a:pPr>
            <a:fld id="{79342978-2D38-514F-A557-3FE1699A61F9}"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400" dirty="0"/>
          </a:p>
        </p:txBody>
      </p:sp>
      <p:sp>
        <p:nvSpPr>
          <p:cNvPr id="3" name="Content Placeholder 2"/>
          <p:cNvSpPr>
            <a:spLocks noGrp="1"/>
          </p:cNvSpPr>
          <p:nvPr>
            <p:ph idx="1"/>
          </p:nvPr>
        </p:nvSpPr>
        <p:spPr/>
        <p:txBody>
          <a:bodyPr/>
          <a:lstStyle/>
          <a:p>
            <a:pPr marL="0" indent="0" algn="ctr">
              <a:buNone/>
            </a:pPr>
            <a:r>
              <a:rPr lang="ar-EG" sz="1600" b="1" dirty="0">
                <a:latin typeface="Times New Roman" pitchFamily="18" charset="0"/>
                <a:cs typeface="Times New Roman" pitchFamily="18" charset="0"/>
              </a:rPr>
              <a:t>كلية الاداب جامعة بنها</a:t>
            </a:r>
          </a:p>
          <a:p>
            <a:pPr marL="0" indent="0" algn="ctr">
              <a:buNone/>
            </a:pPr>
            <a:r>
              <a:rPr lang="ar-EG" sz="1600" b="1" dirty="0">
                <a:latin typeface="Times New Roman" pitchFamily="18" charset="0"/>
                <a:cs typeface="Times New Roman" pitchFamily="18" charset="0"/>
              </a:rPr>
              <a:t> د وائل محمد عبد الحكم</a:t>
            </a:r>
          </a:p>
          <a:p>
            <a:pPr marL="0" indent="0" algn="ctr">
              <a:buNone/>
            </a:pPr>
            <a:r>
              <a:rPr lang="ar-EG" sz="1600" b="1" dirty="0">
                <a:latin typeface="Times New Roman" pitchFamily="18" charset="0"/>
                <a:cs typeface="Times New Roman" pitchFamily="18" charset="0"/>
              </a:rPr>
              <a:t>مناهج بحث الفرقة الثالثة</a:t>
            </a:r>
          </a:p>
          <a:p>
            <a:pPr marL="0" indent="0" algn="ctr">
              <a:buNone/>
            </a:pPr>
            <a:r>
              <a:rPr lang="ar-EG" sz="1600" b="1" dirty="0">
                <a:latin typeface="Times New Roman" pitchFamily="18" charset="0"/>
                <a:cs typeface="Times New Roman" pitchFamily="18" charset="0"/>
              </a:rPr>
              <a:t>قسم اللغة الانجليزية</a:t>
            </a:r>
          </a:p>
          <a:p>
            <a:pPr marL="0" indent="0" algn="ctr">
              <a:buNone/>
            </a:pPr>
            <a:r>
              <a:rPr lang="ar-EG" sz="1600" b="1" dirty="0">
                <a:latin typeface="Times New Roman" pitchFamily="18" charset="0"/>
                <a:cs typeface="Times New Roman" pitchFamily="18" charset="0"/>
              </a:rPr>
              <a:t>الفصل الدراسي الثاني 2019- 2020</a:t>
            </a:r>
            <a:endParaRPr lang="en-US" sz="1600" b="1" dirty="0">
              <a:latin typeface="Times New Roman" pitchFamily="18" charset="0"/>
              <a:cs typeface="Times New Roman" pitchFamily="18" charset="0"/>
            </a:endParaRPr>
          </a:p>
          <a:p>
            <a:pPr marL="0" indent="0" algn="ctr">
              <a:buNone/>
            </a:pPr>
            <a:endParaRPr lang="en-US"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146359291"/>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TextBox 8">
            <a:extLst>
              <a:ext uri="{FF2B5EF4-FFF2-40B4-BE49-F238E27FC236}">
                <a16:creationId xmlns:a16="http://schemas.microsoft.com/office/drawing/2014/main" xmlns="" id="{ED6E50FE-8120-844A-95EE-41D9AB3301B5}"/>
              </a:ext>
            </a:extLst>
          </p:cNvPr>
          <p:cNvSpPr txBox="1">
            <a:spLocks noChangeArrowheads="1"/>
          </p:cNvSpPr>
          <p:nvPr/>
        </p:nvSpPr>
        <p:spPr bwMode="auto">
          <a:xfrm>
            <a:off x="4152900" y="2116138"/>
            <a:ext cx="37496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2000">
                <a:solidFill>
                  <a:srgbClr val="5577AE"/>
                </a:solidFill>
                <a:latin typeface="Optima" panose="02000503060000020004" pitchFamily="2" charset="0"/>
              </a:rPr>
              <a:t>Each entry in the list of works cited is made up of core elements given in a specific order. </a:t>
            </a:r>
          </a:p>
          <a:p>
            <a:pPr eaLnBrk="1" hangingPunct="1">
              <a:lnSpc>
                <a:spcPct val="150000"/>
              </a:lnSpc>
              <a:spcBef>
                <a:spcPct val="0"/>
              </a:spcBef>
              <a:buFontTx/>
              <a:buNone/>
            </a:pPr>
            <a:r>
              <a:rPr lang="en-US" altLang="en-US" sz="2000">
                <a:solidFill>
                  <a:srgbClr val="5577AE"/>
                </a:solidFill>
                <a:latin typeface="Optima" panose="02000503060000020004" pitchFamily="2" charset="0"/>
              </a:rPr>
              <a:t>The core elements should be listed in the order in which they appear here. Each element is followed by the punctuation mark shown here.</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5">
            <a:extLst>
              <a:ext uri="{FF2B5EF4-FFF2-40B4-BE49-F238E27FC236}">
                <a16:creationId xmlns:a16="http://schemas.microsoft.com/office/drawing/2014/main" xmlns="" id="{52ABC6DB-8BF2-FF46-8DC0-50ACE27F6D76}"/>
              </a:ext>
            </a:extLst>
          </p:cNvPr>
          <p:cNvSpPr txBox="1">
            <a:spLocks noChangeArrowheads="1"/>
          </p:cNvSpPr>
          <p:nvPr/>
        </p:nvSpPr>
        <p:spPr bwMode="auto">
          <a:xfrm>
            <a:off x="536575" y="1971675"/>
            <a:ext cx="8070850" cy="268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20000"/>
              </a:lnSpc>
              <a:spcBef>
                <a:spcPct val="0"/>
              </a:spcBef>
              <a:buFontTx/>
              <a:buNone/>
            </a:pPr>
            <a:r>
              <a:rPr lang="en-US" altLang="en-US" sz="2400" b="1" dirty="0">
                <a:latin typeface="Optima"/>
                <a:ea typeface="ＭＳ Ｐゴシック"/>
              </a:rPr>
              <a:t>Author.</a:t>
            </a:r>
          </a:p>
          <a:p>
            <a:pPr>
              <a:spcBef>
                <a:spcPct val="0"/>
              </a:spcBef>
              <a:buFontTx/>
              <a:buNone/>
            </a:pPr>
            <a:endParaRPr lang="en-US" altLang="en-US" sz="2000" dirty="0">
              <a:solidFill>
                <a:srgbClr val="5577AE"/>
              </a:solidFill>
              <a:latin typeface="Optima" panose="02000503060000020004" pitchFamily="2" charset="0"/>
            </a:endParaRPr>
          </a:p>
          <a:p>
            <a:pPr>
              <a:spcBef>
                <a:spcPct val="0"/>
              </a:spcBef>
              <a:buFontTx/>
              <a:buNone/>
            </a:pPr>
            <a:r>
              <a:rPr lang="en-US" altLang="en-US" sz="2000" dirty="0">
                <a:solidFill>
                  <a:srgbClr val="5577AE"/>
                </a:solidFill>
                <a:latin typeface="Optima"/>
                <a:ea typeface="ＭＳ Ｐゴシック"/>
              </a:rPr>
              <a:t>Begin the entry with the author’s last name, followed by a comma and the rest of the name, as presented in the work. End this element with a period.</a:t>
            </a:r>
          </a:p>
          <a:p>
            <a:pPr>
              <a:spcBef>
                <a:spcPct val="0"/>
              </a:spcBef>
              <a:buFontTx/>
              <a:buNone/>
            </a:pPr>
            <a:endParaRPr lang="en-US" altLang="en-US" sz="2000" dirty="0">
              <a:solidFill>
                <a:srgbClr val="5577AE"/>
              </a:solidFill>
              <a:latin typeface="Optima" panose="02000503060000020004" pitchFamily="2" charset="0"/>
            </a:endParaRPr>
          </a:p>
          <a:p>
            <a:pPr>
              <a:spcBef>
                <a:spcPct val="0"/>
              </a:spcBef>
              <a:buFontTx/>
              <a:buNone/>
            </a:pPr>
            <a:r>
              <a:rPr lang="en-US" altLang="en-US" sz="2000" i="1" dirty="0">
                <a:latin typeface="Optima"/>
                <a:ea typeface="ＭＳ Ｐゴシック"/>
              </a:rPr>
              <a:t>Examples:</a:t>
            </a:r>
          </a:p>
          <a:p>
            <a:pPr>
              <a:spcBef>
                <a:spcPct val="0"/>
              </a:spcBef>
              <a:buFontTx/>
              <a:buNone/>
            </a:pPr>
            <a:endParaRPr lang="en-US" altLang="en-US" sz="2000" dirty="0">
              <a:solidFill>
                <a:srgbClr val="5577AE"/>
              </a:solidFill>
              <a:latin typeface="Optima" panose="02000503060000020004" pitchFamily="2" charset="0"/>
            </a:endParaRPr>
          </a:p>
        </p:txBody>
      </p:sp>
      <p:sp>
        <p:nvSpPr>
          <p:cNvPr id="2" name="TextBox 1">
            <a:extLst>
              <a:ext uri="{FF2B5EF4-FFF2-40B4-BE49-F238E27FC236}">
                <a16:creationId xmlns:a16="http://schemas.microsoft.com/office/drawing/2014/main" xmlns="" id="{E6997D2C-25B5-6C4F-873B-A6BF83F9FE21}"/>
              </a:ext>
            </a:extLst>
          </p:cNvPr>
          <p:cNvSpPr txBox="1"/>
          <p:nvPr/>
        </p:nvSpPr>
        <p:spPr>
          <a:xfrm>
            <a:off x="536575" y="4469258"/>
            <a:ext cx="8070850" cy="1938992"/>
          </a:xfrm>
          <a:prstGeom prst="rect">
            <a:avLst/>
          </a:prstGeom>
          <a:noFill/>
        </p:spPr>
        <p:txBody>
          <a:bodyPr wrap="square" rtlCol="0">
            <a:spAutoFit/>
          </a:bodyPr>
          <a:lstStyle/>
          <a:p>
            <a:pPr marL="457200" marR="0" indent="-457200">
              <a:spcBef>
                <a:spcPts val="0"/>
              </a:spcBef>
              <a:spcAft>
                <a:spcPts val="0"/>
              </a:spcAft>
            </a:pPr>
            <a:r>
              <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rPr>
              <a:t>Baron, Naomi S. “Redefining Reading: The Impact of Digital Communication Media.” </a:t>
            </a:r>
            <a:r>
              <a:rPr lang="en-US" sz="2000" i="1" dirty="0">
                <a:solidFill>
                  <a:srgbClr val="5577AE"/>
                </a:solidFill>
                <a:latin typeface="Optima" panose="02000503060000020004" pitchFamily="2" charset="0"/>
                <a:ea typeface="Calibri" panose="020F0502020204030204" pitchFamily="34" charset="0"/>
                <a:cs typeface="Times New Roman" panose="02020603050405020304" pitchFamily="18" charset="0"/>
              </a:rPr>
              <a:t>PMLA</a:t>
            </a:r>
            <a:r>
              <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rPr>
              <a:t>, vol. 128, no. 1, Jan. 2013, pp. 193-200.</a:t>
            </a:r>
          </a:p>
          <a:p>
            <a:pPr marL="457200" marR="0" indent="-457200">
              <a:spcBef>
                <a:spcPts val="0"/>
              </a:spcBef>
              <a:spcAft>
                <a:spcPts val="0"/>
              </a:spcAft>
            </a:pPr>
            <a:r>
              <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rPr>
              <a:t> </a:t>
            </a:r>
          </a:p>
          <a:p>
            <a:pPr marL="457200" marR="0" indent="-457200">
              <a:spcBef>
                <a:spcPts val="0"/>
              </a:spcBef>
              <a:spcAft>
                <a:spcPts val="0"/>
              </a:spcAft>
            </a:pPr>
            <a:r>
              <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rPr>
              <a:t>Jacobs, Alan. </a:t>
            </a:r>
            <a:r>
              <a:rPr lang="en-US" sz="2000" i="1" dirty="0">
                <a:solidFill>
                  <a:srgbClr val="5577AE"/>
                </a:solidFill>
                <a:latin typeface="Optima" panose="02000503060000020004" pitchFamily="2" charset="0"/>
                <a:ea typeface="Calibri" panose="020F0502020204030204" pitchFamily="34" charset="0"/>
                <a:cs typeface="Times New Roman" panose="02020603050405020304" pitchFamily="18" charset="0"/>
              </a:rPr>
              <a:t>The Pleasures of Reading in an Age of Distraction</a:t>
            </a:r>
            <a:r>
              <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rPr>
              <a:t>. Oxford UP, 2011.</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5">
            <a:extLst>
              <a:ext uri="{FF2B5EF4-FFF2-40B4-BE49-F238E27FC236}">
                <a16:creationId xmlns:a16="http://schemas.microsoft.com/office/drawing/2014/main" xmlns="" id="{7ED2B071-7BF7-AB47-934E-C3CDA378C5FB}"/>
              </a:ext>
            </a:extLst>
          </p:cNvPr>
          <p:cNvSpPr txBox="1">
            <a:spLocks noChangeArrowheads="1"/>
          </p:cNvSpPr>
          <p:nvPr/>
        </p:nvSpPr>
        <p:spPr bwMode="auto">
          <a:xfrm>
            <a:off x="474663" y="1958975"/>
            <a:ext cx="8194675" cy="575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spcBef>
                <a:spcPct val="0"/>
              </a:spcBef>
              <a:buFontTx/>
              <a:buNone/>
            </a:pPr>
            <a:r>
              <a:rPr lang="en-US" altLang="en-US" sz="2400" b="1" dirty="0">
                <a:latin typeface="Optima"/>
                <a:ea typeface="ＭＳ Ｐゴシック"/>
              </a:rPr>
              <a:t>Title of source.</a:t>
            </a:r>
          </a:p>
          <a:p>
            <a:pPr>
              <a:spcBef>
                <a:spcPct val="0"/>
              </a:spcBef>
              <a:buFontTx/>
              <a:buNone/>
            </a:pPr>
            <a:r>
              <a:rPr lang="en-US" altLang="en-US" sz="1800" i="1" dirty="0">
                <a:latin typeface="Optima"/>
                <a:ea typeface="ＭＳ Ｐゴシック"/>
              </a:rPr>
              <a:t>Books and websites should be in italics:</a:t>
            </a:r>
          </a:p>
          <a:p>
            <a:pPr>
              <a:spcBef>
                <a:spcPct val="0"/>
              </a:spcBef>
              <a:buFontTx/>
              <a:buNone/>
            </a:pPr>
            <a:endParaRPr lang="en-US" altLang="en-US" sz="1800" i="1" dirty="0">
              <a:latin typeface="Optima"/>
              <a:ea typeface="ＭＳ Ｐゴシック"/>
            </a:endParaRP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Hollmichel, Stefanie. </a:t>
            </a:r>
            <a:r>
              <a:rPr lang="en-US" sz="1800" i="1" dirty="0">
                <a:solidFill>
                  <a:srgbClr val="5577AE"/>
                </a:solidFill>
                <a:latin typeface="Optima" panose="02000503060000020004" pitchFamily="2" charset="0"/>
                <a:ea typeface="Calibri" panose="020F0502020204030204" pitchFamily="34" charset="0"/>
                <a:cs typeface="Times New Roman" panose="02020603050405020304" pitchFamily="18" charset="0"/>
              </a:rPr>
              <a:t>So Many Books</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2003-13,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somanybooksblog.com</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Linett, Maren Tova. </a:t>
            </a:r>
            <a:r>
              <a:rPr lang="en-US" sz="1800" i="1" dirty="0">
                <a:solidFill>
                  <a:srgbClr val="5577AE"/>
                </a:solidFill>
                <a:latin typeface="Optima" panose="02000503060000020004" pitchFamily="2" charset="0"/>
                <a:ea typeface="Calibri" panose="020F0502020204030204" pitchFamily="34" charset="0"/>
                <a:cs typeface="Times New Roman" panose="02020603050405020304" pitchFamily="18" charset="0"/>
              </a:rPr>
              <a:t>Modernism, Feminism, and Jewishness</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Cambridge UP, 2007.</a:t>
            </a:r>
          </a:p>
          <a:p>
            <a:pPr>
              <a:spcBef>
                <a:spcPct val="0"/>
              </a:spcBef>
              <a:buFontTx/>
              <a:buNone/>
            </a:pPr>
            <a:r>
              <a:rPr lang="en-US" altLang="en-US" sz="1800" dirty="0">
                <a:latin typeface="Optima"/>
                <a:ea typeface="ＭＳ Ｐゴシック"/>
              </a:rPr>
              <a:t> </a:t>
            </a:r>
            <a:endParaRPr lang="en-US" altLang="en-US" sz="1800" dirty="0">
              <a:solidFill>
                <a:srgbClr val="5577AE"/>
              </a:solidFill>
              <a:latin typeface="Optima"/>
              <a:ea typeface="ＭＳ Ｐゴシック"/>
            </a:endParaRPr>
          </a:p>
          <a:p>
            <a:pPr>
              <a:spcBef>
                <a:spcPct val="0"/>
              </a:spcBef>
              <a:buFontTx/>
              <a:buNone/>
            </a:pPr>
            <a:r>
              <a:rPr lang="en-US" altLang="en-US" sz="1800" i="1" dirty="0">
                <a:latin typeface="Optima"/>
                <a:ea typeface="ＭＳ Ｐゴシック"/>
              </a:rPr>
              <a:t>Periodicals (journal, magazine, newspaper article), television episodes, and songs should be in quotation marks:</a:t>
            </a:r>
          </a:p>
          <a:p>
            <a:pPr marL="457200" lvl="0" indent="-457200">
              <a:spcBef>
                <a:spcPts val="0"/>
              </a:spcBef>
              <a:spcAft>
                <a:spcPts val="0"/>
              </a:spcAft>
              <a:buNone/>
            </a:pPr>
            <a:r>
              <a:rPr lang="en-US" sz="2000" dirty="0">
                <a:solidFill>
                  <a:srgbClr val="0070C0"/>
                </a:solidFill>
                <a:latin typeface="Optima" panose="02000503060000020004" pitchFamily="2" charset="0"/>
                <a:ea typeface="Calibri" panose="020F0502020204030204" pitchFamily="34" charset="0"/>
                <a:cs typeface="Times New Roman" panose="02020603050405020304" pitchFamily="18" charset="0"/>
              </a:rPr>
              <a:t> </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Beyoncé. “Pretty Hurts.” Beyoncé, Parkwood Entertainment, 2013,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www.beyonce.com</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/album/</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beyonce</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media_view</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=songs.</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Goldman, Anne. “Questions of Transport: Reading Primo Levi Reading Dante.” </a:t>
            </a:r>
            <a:r>
              <a:rPr lang="en-US" sz="1800" i="1" dirty="0">
                <a:solidFill>
                  <a:srgbClr val="5577AE"/>
                </a:solidFill>
                <a:latin typeface="Optima" panose="02000503060000020004" pitchFamily="2" charset="0"/>
                <a:ea typeface="Calibri" panose="020F0502020204030204" pitchFamily="34" charset="0"/>
                <a:cs typeface="Times New Roman" panose="02020603050405020304" pitchFamily="18" charset="0"/>
              </a:rPr>
              <a:t>The Georgia Review</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vol. 64, no. 1, 2010, pp. 69-88.</a:t>
            </a:r>
          </a:p>
          <a:p>
            <a:pPr>
              <a:spcBef>
                <a:spcPct val="0"/>
              </a:spcBef>
              <a:buFontTx/>
              <a:buNone/>
            </a:pPr>
            <a:endParaRPr lang="en-US" altLang="en-US" sz="1800" i="1" dirty="0">
              <a:latin typeface="Optima"/>
              <a:ea typeface="ＭＳ Ｐゴシック"/>
            </a:endParaRPr>
          </a:p>
          <a:p>
            <a:pPr>
              <a:spcBef>
                <a:spcPct val="0"/>
              </a:spcBef>
              <a:buFontTx/>
              <a:buNone/>
            </a:pPr>
            <a:endParaRPr lang="en-US" altLang="en-US" sz="1800" i="1" dirty="0">
              <a:latin typeface="Optima"/>
              <a:ea typeface="ＭＳ Ｐゴシック"/>
            </a:endParaRPr>
          </a:p>
          <a:p>
            <a:pPr>
              <a:spcBef>
                <a:spcPct val="0"/>
              </a:spcBef>
              <a:buFontTx/>
              <a:buNone/>
            </a:pPr>
            <a:endParaRPr lang="en-US" altLang="en-US" sz="1800" i="1" dirty="0">
              <a:latin typeface="Optima"/>
              <a:ea typeface="ＭＳ Ｐゴシック"/>
            </a:endParaRPr>
          </a:p>
          <a:p>
            <a:pPr>
              <a:spcBef>
                <a:spcPct val="0"/>
              </a:spcBef>
              <a:buFontTx/>
              <a:buNone/>
            </a:pPr>
            <a:endParaRPr lang="en-US" altLang="en-US" sz="1800" dirty="0">
              <a:solidFill>
                <a:srgbClr val="5577AE"/>
              </a:solidFill>
              <a:latin typeface="Optima" panose="02000503060000020004" pitchFamily="2" charset="0"/>
            </a:endParaRPr>
          </a:p>
          <a:p>
            <a:pPr eaLnBrk="1" hangingPunct="1">
              <a:lnSpc>
                <a:spcPct val="120000"/>
              </a:lnSpc>
              <a:spcBef>
                <a:spcPct val="0"/>
              </a:spcBef>
              <a:buFontTx/>
              <a:buNone/>
            </a:pPr>
            <a:endParaRPr lang="en-US" altLang="en-US" sz="1600" dirty="0">
              <a:latin typeface="Optima" panose="02000503060000020004" pitchFamily="2"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Box 5">
            <a:extLst>
              <a:ext uri="{FF2B5EF4-FFF2-40B4-BE49-F238E27FC236}">
                <a16:creationId xmlns:a16="http://schemas.microsoft.com/office/drawing/2014/main" xmlns="" id="{E890E7CF-1B5A-354B-8BDF-6FD49C322ECE}"/>
              </a:ext>
            </a:extLst>
          </p:cNvPr>
          <p:cNvSpPr txBox="1">
            <a:spLocks noChangeArrowheads="1"/>
          </p:cNvSpPr>
          <p:nvPr/>
        </p:nvSpPr>
        <p:spPr bwMode="auto">
          <a:xfrm>
            <a:off x="479425" y="2263775"/>
            <a:ext cx="8185150" cy="456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10000"/>
              </a:lnSpc>
              <a:spcBef>
                <a:spcPct val="0"/>
              </a:spcBef>
              <a:buFontTx/>
              <a:buNone/>
            </a:pPr>
            <a:r>
              <a:rPr lang="en-US" altLang="en-US" sz="2400" b="1" dirty="0">
                <a:latin typeface="Optima" panose="02000503060000020004" pitchFamily="2" charset="0"/>
              </a:rPr>
              <a:t>Title of container,</a:t>
            </a:r>
          </a:p>
          <a:p>
            <a:pPr eaLnBrk="1" hangingPunct="1">
              <a:lnSpc>
                <a:spcPct val="110000"/>
              </a:lnSpc>
              <a:spcBef>
                <a:spcPct val="0"/>
              </a:spcBef>
              <a:buFontTx/>
              <a:buNone/>
            </a:pPr>
            <a:endParaRPr lang="en-US" altLang="en-US" sz="2000" i="1" dirty="0">
              <a:latin typeface="Optima" panose="02000503060000020004" pitchFamily="2" charset="0"/>
            </a:endParaRPr>
          </a:p>
          <a:p>
            <a:pPr eaLnBrk="1" hangingPunct="1">
              <a:lnSpc>
                <a:spcPct val="110000"/>
              </a:lnSpc>
              <a:spcBef>
                <a:spcPct val="0"/>
              </a:spcBef>
              <a:buFontTx/>
              <a:buNone/>
            </a:pPr>
            <a:r>
              <a:rPr lang="en-US" altLang="en-US" sz="2000" i="1" dirty="0">
                <a:latin typeface="Optima" panose="02000503060000020004" pitchFamily="2" charset="0"/>
              </a:rPr>
              <a:t>Examples:</a:t>
            </a:r>
            <a:endParaRPr lang="en-US" altLang="en-US" sz="1800" i="1" dirty="0">
              <a:latin typeface="Optima" panose="02000503060000020004" pitchFamily="2" charset="0"/>
            </a:endParaRPr>
          </a:p>
          <a:p>
            <a:pPr marL="457200" lvl="0" indent="-457200">
              <a:spcBef>
                <a:spcPts val="0"/>
              </a:spcBef>
              <a:spcAft>
                <a:spcPts val="0"/>
              </a:spcAft>
              <a:buNone/>
            </a:pPr>
            <a:endParaRPr lang="en-US" sz="2000" dirty="0">
              <a:solidFill>
                <a:srgbClr val="5577AE"/>
              </a:solidFill>
              <a:latin typeface="Optima" panose="02000503060000020004" pitchFamily="2" charset="0"/>
              <a:ea typeface="Calibri" panose="020F0502020204030204" pitchFamily="34" charset="0"/>
              <a:cs typeface="Times New Roman" panose="02020603050405020304" pitchFamily="18" charset="0"/>
            </a:endParaRP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Bazin, Patrick. “Toward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Metareading</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The Future of the Book, edited by Geoffrey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Nunberg</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U of California P, 1996, pp. 153-68.</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Hollmichel, Stefanie. “The Reading Brain: Differences between Digital and Print.” So Many Books, 25 Apr. 2013,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somanybooksblog.com</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/2013/04/25/the-reading-brain-differences-between-digital-and-print/.</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 </a:t>
            </a:r>
          </a:p>
          <a:p>
            <a:pPr marL="457200" lvl="0" indent="-457200">
              <a:spcBef>
                <a:spcPts val="0"/>
              </a:spcBef>
              <a:spcAft>
                <a:spcPts val="0"/>
              </a:spcAft>
              <a:buNone/>
            </a:pP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“Under the Gun.” Pretty Little Liars, season 4, episode 6, ABC Family, 16 July 2013. Hulu, </a:t>
            </a:r>
            <a:r>
              <a:rPr lang="en-US" sz="1800" dirty="0" err="1">
                <a:solidFill>
                  <a:srgbClr val="5577AE"/>
                </a:solidFill>
                <a:latin typeface="Optima" panose="02000503060000020004" pitchFamily="2" charset="0"/>
                <a:ea typeface="Calibri" panose="020F0502020204030204" pitchFamily="34" charset="0"/>
                <a:cs typeface="Times New Roman" panose="02020603050405020304" pitchFamily="18" charset="0"/>
              </a:rPr>
              <a:t>hulu.com</a:t>
            </a:r>
            <a:r>
              <a:rPr lang="en-US" sz="1800" dirty="0">
                <a:solidFill>
                  <a:srgbClr val="5577AE"/>
                </a:solidFill>
                <a:latin typeface="Optima" panose="02000503060000020004" pitchFamily="2" charset="0"/>
                <a:ea typeface="Calibri" panose="020F0502020204030204" pitchFamily="34" charset="0"/>
                <a:cs typeface="Times New Roman" panose="02020603050405020304" pitchFamily="18" charset="0"/>
              </a:rPr>
              <a:t>/watch/511318.</a:t>
            </a:r>
          </a:p>
          <a:p>
            <a:pPr>
              <a:spcBef>
                <a:spcPct val="0"/>
              </a:spcBef>
              <a:buFontTx/>
              <a:buNone/>
            </a:pPr>
            <a:endParaRPr lang="en-US" altLang="en-US" sz="20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60" y="4548401"/>
            <a:ext cx="7253615" cy="389359"/>
          </a:xfrm>
        </p:spPr>
        <p:txBody>
          <a:bodyPr/>
          <a:lstStyle/>
          <a:p>
            <a:r>
              <a:rPr lang="en-US" sz="1400" dirty="0" smtClean="0"/>
              <a:t>https://</a:t>
            </a:r>
            <a:r>
              <a:rPr lang="en-US" sz="1000" dirty="0" smtClean="0"/>
              <a:t>owl.purdue.edu/owl/research_and_citation/mla_style/mla_formatting_and_style_guide/mla_formatting_and_style_guide.html</a:t>
            </a:r>
            <a:r>
              <a:rPr lang="en-US" sz="1400" dirty="0"/>
              <a:t/>
            </a:r>
            <a:br>
              <a:rPr lang="en-US" sz="1400" dirty="0"/>
            </a:br>
            <a:endParaRPr lang="en-US" sz="1400" dirty="0"/>
          </a:p>
        </p:txBody>
      </p:sp>
      <p:sp>
        <p:nvSpPr>
          <p:cNvPr id="3" name="Text Placeholder 2"/>
          <p:cNvSpPr>
            <a:spLocks noGrp="1"/>
          </p:cNvSpPr>
          <p:nvPr>
            <p:ph type="body" idx="1"/>
          </p:nvPr>
        </p:nvSpPr>
        <p:spPr>
          <a:xfrm>
            <a:off x="2669101" y="3325567"/>
            <a:ext cx="7772400" cy="1500187"/>
          </a:xfrm>
        </p:spPr>
        <p:txBody>
          <a:bodyPr/>
          <a:lstStyle/>
          <a:p>
            <a:pPr algn="ctr"/>
            <a:r>
              <a:rPr lang="en-US" sz="1800" u="sng" dirty="0" smtClean="0">
                <a:solidFill>
                  <a:schemeClr val="tx1"/>
                </a:solidFill>
              </a:rPr>
              <a:t>Source</a:t>
            </a:r>
            <a:endParaRPr lang="en-US" sz="1800" u="sng" dirty="0">
              <a:solidFill>
                <a:schemeClr val="tx1"/>
              </a:solidFill>
            </a:endParaRPr>
          </a:p>
        </p:txBody>
      </p:sp>
    </p:spTree>
    <p:extLst>
      <p:ext uri="{BB962C8B-B14F-4D97-AF65-F5344CB8AC3E}">
        <p14:creationId xmlns:p14="http://schemas.microsoft.com/office/powerpoint/2010/main" val="2413692609"/>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Box 5">
            <a:extLst>
              <a:ext uri="{FF2B5EF4-FFF2-40B4-BE49-F238E27FC236}">
                <a16:creationId xmlns:a16="http://schemas.microsoft.com/office/drawing/2014/main" xmlns="" id="{7E4E64B6-030F-AC4B-B1E9-1767D9BFB1D2}"/>
              </a:ext>
            </a:extLst>
          </p:cNvPr>
          <p:cNvSpPr txBox="1">
            <a:spLocks noChangeArrowheads="1"/>
          </p:cNvSpPr>
          <p:nvPr/>
        </p:nvSpPr>
        <p:spPr bwMode="auto">
          <a:xfrm>
            <a:off x="552450" y="2122488"/>
            <a:ext cx="80391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600" b="1" dirty="0">
                <a:latin typeface="Optima"/>
                <a:ea typeface="ＭＳ Ｐゴシック"/>
              </a:rPr>
              <a:t>Works in time-based media</a:t>
            </a:r>
          </a:p>
          <a:p>
            <a:pPr eaLnBrk="1" hangingPunct="1">
              <a:lnSpc>
                <a:spcPct val="150000"/>
              </a:lnSpc>
              <a:spcBef>
                <a:spcPct val="0"/>
              </a:spcBef>
              <a:buFontTx/>
              <a:buNone/>
            </a:pPr>
            <a:r>
              <a:rPr lang="en-US" altLang="en-US" sz="1600" i="1" dirty="0">
                <a:latin typeface="Optima"/>
                <a:ea typeface="ＭＳ Ｐゴシック"/>
              </a:rPr>
              <a:t>In-text example:</a:t>
            </a:r>
          </a:p>
          <a:p>
            <a:pPr eaLnBrk="1" hangingPunct="1">
              <a:lnSpc>
                <a:spcPct val="150000"/>
              </a:lnSpc>
              <a:spcBef>
                <a:spcPct val="0"/>
              </a:spcBef>
              <a:buFontTx/>
              <a:buNone/>
            </a:pPr>
            <a:endParaRPr lang="en-US" altLang="en-US" sz="1600" i="1" dirty="0">
              <a:latin typeface="Optima" panose="02000503060000020004" pitchFamily="2" charset="0"/>
            </a:endParaRPr>
          </a:p>
          <a:p>
            <a:pPr eaLnBrk="1" hangingPunct="1">
              <a:spcBef>
                <a:spcPct val="0"/>
              </a:spcBef>
              <a:buFontTx/>
              <a:buNone/>
            </a:pPr>
            <a:r>
              <a:rPr lang="en-US" altLang="en-US" sz="1600" dirty="0">
                <a:solidFill>
                  <a:srgbClr val="0070C0"/>
                </a:solidFill>
                <a:latin typeface="Optima"/>
                <a:ea typeface="ＭＳ Ｐゴシック"/>
              </a:rPr>
              <a:t>Buffy’s promise that “there’s not going to be any incidents like at my old school” is obviously not one on which she can follow through (“</a:t>
            </a:r>
            <a:r>
              <a:rPr lang="en-US" altLang="ja-JP" sz="1600" dirty="0">
                <a:solidFill>
                  <a:srgbClr val="0070C0"/>
                </a:solidFill>
                <a:latin typeface="Optima"/>
                <a:ea typeface="ＭＳ Ｐゴシック"/>
              </a:rPr>
              <a:t>Hush</a:t>
            </a:r>
            <a:r>
              <a:rPr lang="en-US" altLang="en-US" sz="1600" dirty="0">
                <a:solidFill>
                  <a:srgbClr val="0070C0"/>
                </a:solidFill>
                <a:latin typeface="Optima"/>
                <a:ea typeface="ＭＳ Ｐゴシック"/>
              </a:rPr>
              <a:t>”</a:t>
            </a:r>
            <a:r>
              <a:rPr lang="en-US" altLang="ja-JP" sz="1600" dirty="0">
                <a:solidFill>
                  <a:srgbClr val="0070C0"/>
                </a:solidFill>
                <a:latin typeface="Optima"/>
                <a:ea typeface="ＭＳ Ｐゴシック"/>
              </a:rPr>
              <a:t> 00:03:16-17).</a:t>
            </a:r>
          </a:p>
          <a:p>
            <a:pPr algn="r" eaLnBrk="1" hangingPunct="1">
              <a:spcBef>
                <a:spcPct val="0"/>
              </a:spcBef>
              <a:buFontTx/>
              <a:buNone/>
            </a:pPr>
            <a:endParaRPr lang="en-US" altLang="en-US" sz="1600" dirty="0">
              <a:solidFill>
                <a:srgbClr val="0070C0"/>
              </a:solidFill>
              <a:latin typeface="Optima" panose="02000503060000020004" pitchFamily="2" charset="0"/>
            </a:endParaRPr>
          </a:p>
          <a:p>
            <a:pPr eaLnBrk="1" hangingPunct="1">
              <a:lnSpc>
                <a:spcPct val="150000"/>
              </a:lnSpc>
              <a:spcBef>
                <a:spcPct val="0"/>
              </a:spcBef>
              <a:buFontTx/>
              <a:buNone/>
            </a:pPr>
            <a:r>
              <a:rPr lang="en-US" altLang="en-US" sz="1600" i="1" dirty="0">
                <a:latin typeface="Optima"/>
                <a:ea typeface="ＭＳ Ｐゴシック"/>
              </a:rPr>
              <a:t>Works-cited entry:</a:t>
            </a:r>
          </a:p>
          <a:p>
            <a:pPr eaLnBrk="1" hangingPunct="1">
              <a:lnSpc>
                <a:spcPct val="150000"/>
              </a:lnSpc>
              <a:spcBef>
                <a:spcPct val="0"/>
              </a:spcBef>
              <a:buFontTx/>
              <a:buNone/>
            </a:pPr>
            <a:endParaRPr lang="en-US" altLang="en-US" sz="1600" i="1" dirty="0">
              <a:latin typeface="Optima" panose="02000503060000020004" pitchFamily="2" charset="0"/>
            </a:endParaRPr>
          </a:p>
          <a:p>
            <a:pPr eaLnBrk="1" hangingPunct="1">
              <a:spcBef>
                <a:spcPct val="0"/>
              </a:spcBef>
              <a:buNone/>
            </a:pPr>
            <a:r>
              <a:rPr lang="en-US" altLang="en-US" sz="1600" dirty="0">
                <a:solidFill>
                  <a:srgbClr val="0070C0"/>
                </a:solidFill>
                <a:latin typeface="Optima"/>
                <a:ea typeface="ＭＳ Ｐゴシック"/>
              </a:rPr>
              <a:t>“Hush.” </a:t>
            </a:r>
            <a:r>
              <a:rPr lang="en-US" altLang="en-US" sz="1600" i="1" dirty="0">
                <a:solidFill>
                  <a:srgbClr val="0070C0"/>
                </a:solidFill>
                <a:latin typeface="Optima"/>
                <a:ea typeface="ＭＳ Ｐゴシック"/>
              </a:rPr>
              <a:t>Buffy the Vampire Slayer</a:t>
            </a:r>
            <a:r>
              <a:rPr lang="en-US" altLang="en-US" sz="1600" dirty="0">
                <a:solidFill>
                  <a:srgbClr val="0070C0"/>
                </a:solidFill>
                <a:latin typeface="Optima"/>
                <a:ea typeface="ＭＳ Ｐゴシック"/>
              </a:rPr>
              <a:t>, created by Joss </a:t>
            </a:r>
            <a:r>
              <a:rPr lang="en-US" altLang="en-US" sz="1600" dirty="0" err="1">
                <a:solidFill>
                  <a:srgbClr val="0070C0"/>
                </a:solidFill>
                <a:latin typeface="Optima"/>
                <a:ea typeface="ＭＳ Ｐゴシック"/>
              </a:rPr>
              <a:t>Whedon</a:t>
            </a:r>
            <a:r>
              <a:rPr lang="en-US" altLang="en-US" sz="1600" dirty="0">
                <a:solidFill>
                  <a:srgbClr val="0070C0"/>
                </a:solidFill>
                <a:latin typeface="Optima"/>
                <a:ea typeface="ＭＳ Ｐゴシック"/>
              </a:rPr>
              <a:t>, performance </a:t>
            </a:r>
            <a:endParaRPr lang="en-US" altLang="en-US" sz="1600" dirty="0">
              <a:solidFill>
                <a:srgbClr val="0070C0"/>
              </a:solidFill>
              <a:latin typeface="Optima" panose="02000503060000020004" pitchFamily="2" charset="0"/>
            </a:endParaRPr>
          </a:p>
          <a:p>
            <a:pPr eaLnBrk="1" hangingPunct="1">
              <a:spcBef>
                <a:spcPct val="0"/>
              </a:spcBef>
              <a:buFontTx/>
              <a:buNone/>
            </a:pPr>
            <a:r>
              <a:rPr lang="en-US" altLang="en-US" sz="1600" dirty="0">
                <a:solidFill>
                  <a:srgbClr val="0070C0"/>
                </a:solidFill>
                <a:latin typeface="Optima"/>
                <a:ea typeface="ＭＳ Ｐゴシック"/>
              </a:rPr>
              <a:t>	by Sarah Michelle Gellar, season 4, episode 10, Mutant Enemy,	1999.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5">
            <a:extLst>
              <a:ext uri="{FF2B5EF4-FFF2-40B4-BE49-F238E27FC236}">
                <a16:creationId xmlns:a16="http://schemas.microsoft.com/office/drawing/2014/main" xmlns="" id="{8C763D9A-0277-8742-AF5F-337BDEAD9CFB}"/>
              </a:ext>
            </a:extLst>
          </p:cNvPr>
          <p:cNvSpPr txBox="1">
            <a:spLocks noChangeArrowheads="1"/>
          </p:cNvSpPr>
          <p:nvPr/>
        </p:nvSpPr>
        <p:spPr bwMode="auto">
          <a:xfrm>
            <a:off x="595313" y="2084388"/>
            <a:ext cx="7953375" cy="317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400" b="1" dirty="0">
                <a:latin typeface="Optima" panose="02000503060000020004" pitchFamily="2" charset="0"/>
              </a:rPr>
              <a:t>Sources without page numbers</a:t>
            </a:r>
          </a:p>
          <a:p>
            <a:pPr eaLnBrk="1" hangingPunct="1">
              <a:lnSpc>
                <a:spcPct val="150000"/>
              </a:lnSpc>
              <a:spcBef>
                <a:spcPct val="0"/>
              </a:spcBef>
              <a:buFontTx/>
              <a:buNone/>
            </a:pPr>
            <a:r>
              <a:rPr lang="en-US" altLang="en-US" sz="1400" i="1" dirty="0">
                <a:latin typeface="Optima" panose="02000503060000020004" pitchFamily="2" charset="0"/>
              </a:rPr>
              <a:t>In-text example:</a:t>
            </a:r>
          </a:p>
          <a:p>
            <a:pPr eaLnBrk="1" hangingPunct="1">
              <a:lnSpc>
                <a:spcPct val="150000"/>
              </a:lnSpc>
              <a:spcBef>
                <a:spcPct val="0"/>
              </a:spcBef>
              <a:buFontTx/>
              <a:buNone/>
            </a:pPr>
            <a:r>
              <a:rPr lang="en-US" altLang="ja-JP" sz="1400" dirty="0">
                <a:solidFill>
                  <a:srgbClr val="0070C0"/>
                </a:solidFill>
                <a:latin typeface="Optima" panose="02000503060000020004" pitchFamily="2" charset="0"/>
                <a:ea typeface="ヒラギノ角ゴ Pro W3" panose="020B0300000000000000" pitchFamily="34" charset="-128"/>
              </a:rPr>
              <a:t>Disability activism should work toward “creating a habitable space for all beings” (Garland-Thomson).</a:t>
            </a:r>
          </a:p>
          <a:p>
            <a:pPr eaLnBrk="1" hangingPunct="1">
              <a:lnSpc>
                <a:spcPct val="150000"/>
              </a:lnSpc>
              <a:spcBef>
                <a:spcPct val="0"/>
              </a:spcBef>
              <a:buFontTx/>
              <a:buNone/>
            </a:pPr>
            <a:endParaRPr lang="en-US" altLang="en-US" sz="1400" i="1" dirty="0">
              <a:latin typeface="Optima" panose="02000503060000020004" pitchFamily="2" charset="0"/>
              <a:ea typeface="ヒラギノ角ゴ Pro W3" panose="020B0300000000000000" pitchFamily="34" charset="-128"/>
            </a:endParaRPr>
          </a:p>
          <a:p>
            <a:pPr eaLnBrk="1" hangingPunct="1">
              <a:lnSpc>
                <a:spcPct val="150000"/>
              </a:lnSpc>
              <a:spcBef>
                <a:spcPct val="0"/>
              </a:spcBef>
              <a:buFontTx/>
              <a:buNone/>
            </a:pPr>
            <a:r>
              <a:rPr lang="en-US" altLang="en-US" sz="1400" i="1" dirty="0">
                <a:latin typeface="Optima" panose="02000503060000020004" pitchFamily="2" charset="0"/>
                <a:ea typeface="ヒラギノ角ゴ Pro W3" panose="020B0300000000000000" pitchFamily="34" charset="-128"/>
              </a:rPr>
              <a:t>Corresponding works-cited entry:</a:t>
            </a:r>
          </a:p>
          <a:p>
            <a:pPr eaLnBrk="1" hangingPunct="1">
              <a:spcBef>
                <a:spcPct val="0"/>
              </a:spcBef>
              <a:buFontTx/>
              <a:buNone/>
            </a:pPr>
            <a:endParaRPr lang="en-US" altLang="en-US" sz="1400" dirty="0">
              <a:solidFill>
                <a:srgbClr val="0070C0"/>
              </a:solidFill>
              <a:latin typeface="Optima" panose="02000503060000020004" pitchFamily="2" charset="0"/>
              <a:ea typeface="ヒラギノ角ゴ Pro W3" panose="020B0300000000000000" pitchFamily="34" charset="-128"/>
            </a:endParaRPr>
          </a:p>
          <a:p>
            <a:pPr eaLnBrk="1" hangingPunct="1">
              <a:lnSpc>
                <a:spcPct val="150000"/>
              </a:lnSpc>
              <a:spcBef>
                <a:spcPct val="0"/>
              </a:spcBef>
              <a:buFontTx/>
              <a:buNone/>
            </a:pPr>
            <a:r>
              <a:rPr lang="en-US" altLang="en-US" sz="1400" dirty="0">
                <a:solidFill>
                  <a:srgbClr val="0070C0"/>
                </a:solidFill>
                <a:latin typeface="Optima" panose="02000503060000020004" pitchFamily="2" charset="0"/>
                <a:ea typeface="ヒラギノ角ゴ Pro W3" panose="020B0300000000000000" pitchFamily="34" charset="-128"/>
              </a:rPr>
              <a:t>Garland-Thomson, Rosemarie. “Habitable Worlds.” Critical Disability </a:t>
            </a:r>
          </a:p>
          <a:p>
            <a:pPr eaLnBrk="1" hangingPunct="1">
              <a:lnSpc>
                <a:spcPct val="150000"/>
              </a:lnSpc>
              <a:spcBef>
                <a:spcPct val="0"/>
              </a:spcBef>
              <a:buFontTx/>
              <a:buNone/>
            </a:pPr>
            <a:r>
              <a:rPr lang="en-US" altLang="en-US" sz="1400" dirty="0">
                <a:solidFill>
                  <a:srgbClr val="0070C0"/>
                </a:solidFill>
                <a:latin typeface="Optima" panose="02000503060000020004" pitchFamily="2" charset="0"/>
                <a:ea typeface="ヒラギノ角ゴ Pro W3" panose="020B0300000000000000" pitchFamily="34" charset="-128"/>
              </a:rPr>
              <a:t>     Studies Symposium. Feb. 2016, Purdue University, Indiana.  </a:t>
            </a:r>
          </a:p>
          <a:p>
            <a:pPr eaLnBrk="1" hangingPunct="1">
              <a:lnSpc>
                <a:spcPct val="150000"/>
              </a:lnSpc>
              <a:spcBef>
                <a:spcPct val="0"/>
              </a:spcBef>
              <a:buFontTx/>
              <a:buNone/>
            </a:pPr>
            <a:r>
              <a:rPr lang="en-US" altLang="en-US" sz="1400" dirty="0">
                <a:solidFill>
                  <a:srgbClr val="0070C0"/>
                </a:solidFill>
                <a:latin typeface="Optima" panose="02000503060000020004" pitchFamily="2" charset="0"/>
                <a:ea typeface="ヒラギノ角ゴ Pro W3" panose="020B0300000000000000" pitchFamily="34" charset="-128"/>
              </a:rPr>
              <a:t>     Address.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5">
            <a:extLst>
              <a:ext uri="{FF2B5EF4-FFF2-40B4-BE49-F238E27FC236}">
                <a16:creationId xmlns:a16="http://schemas.microsoft.com/office/drawing/2014/main" xmlns="" id="{3BC42D0D-A921-DA4F-872C-22C7954D163D}"/>
              </a:ext>
            </a:extLst>
          </p:cNvPr>
          <p:cNvSpPr txBox="1">
            <a:spLocks noChangeArrowheads="1"/>
          </p:cNvSpPr>
          <p:nvPr/>
        </p:nvSpPr>
        <p:spPr bwMode="auto">
          <a:xfrm>
            <a:off x="520700" y="2022475"/>
            <a:ext cx="81026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800" b="1" dirty="0">
                <a:latin typeface="Optima" panose="02000503060000020004" pitchFamily="2" charset="0"/>
              </a:rPr>
              <a:t>Short prose quotations</a:t>
            </a:r>
          </a:p>
          <a:p>
            <a:pPr eaLnBrk="1" hangingPunct="1">
              <a:lnSpc>
                <a:spcPct val="150000"/>
              </a:lnSpc>
              <a:spcBef>
                <a:spcPct val="0"/>
              </a:spcBef>
              <a:buFontTx/>
              <a:buNone/>
            </a:pPr>
            <a:r>
              <a:rPr lang="en-US" altLang="en-US" sz="1800" i="1" dirty="0">
                <a:latin typeface="Optima" panose="02000503060000020004" pitchFamily="2" charset="0"/>
              </a:rPr>
              <a:t>In-text example:</a:t>
            </a:r>
          </a:p>
          <a:p>
            <a:pPr eaLnBrk="1" hangingPunct="1">
              <a:lnSpc>
                <a:spcPct val="150000"/>
              </a:lnSpc>
              <a:spcBef>
                <a:spcPct val="0"/>
              </a:spcBef>
              <a:buFontTx/>
              <a:buNone/>
            </a:pPr>
            <a:endParaRPr lang="en-US" altLang="en-US" sz="1800" b="1" dirty="0">
              <a:latin typeface="Optima" panose="02000503060000020004" pitchFamily="2" charset="0"/>
            </a:endParaRPr>
          </a:p>
          <a:p>
            <a:pPr eaLnBrk="1" hangingPunct="1">
              <a:spcBef>
                <a:spcPct val="0"/>
              </a:spcBef>
              <a:spcAft>
                <a:spcPts val="3600"/>
              </a:spcAft>
              <a:buFontTx/>
              <a:buNone/>
            </a:pPr>
            <a:r>
              <a:rPr lang="en-US" altLang="en-US" sz="1800" dirty="0">
                <a:solidFill>
                  <a:srgbClr val="0070C0"/>
                </a:solidFill>
                <a:latin typeface="Optima" panose="02000503060000020004" pitchFamily="2" charset="0"/>
              </a:rPr>
              <a:t>According to some, dreams express “profound aspects of personality” (</a:t>
            </a:r>
            <a:r>
              <a:rPr lang="en-US" altLang="en-US" sz="1800" dirty="0" err="1">
                <a:solidFill>
                  <a:srgbClr val="0070C0"/>
                </a:solidFill>
                <a:latin typeface="Optima" panose="02000503060000020004" pitchFamily="2" charset="0"/>
              </a:rPr>
              <a:t>Foulkes</a:t>
            </a:r>
            <a:r>
              <a:rPr lang="en-US" altLang="en-US" sz="1800" dirty="0">
                <a:solidFill>
                  <a:srgbClr val="0070C0"/>
                </a:solidFill>
                <a:latin typeface="Optima" panose="02000503060000020004" pitchFamily="2" charset="0"/>
              </a:rPr>
              <a:t> 184), though others disagree.</a:t>
            </a:r>
          </a:p>
          <a:p>
            <a:pPr eaLnBrk="1" hangingPunct="1">
              <a:spcBef>
                <a:spcPct val="0"/>
              </a:spcBef>
              <a:spcAft>
                <a:spcPts val="3600"/>
              </a:spcAft>
              <a:buFontTx/>
              <a:buNone/>
            </a:pPr>
            <a:r>
              <a:rPr lang="en-US" altLang="en-US" sz="1800" dirty="0">
                <a:solidFill>
                  <a:srgbClr val="0070C0"/>
                </a:solidFill>
                <a:latin typeface="Optima" panose="02000503060000020004" pitchFamily="2" charset="0"/>
              </a:rPr>
              <a:t>According to </a:t>
            </a:r>
            <a:r>
              <a:rPr lang="en-US" altLang="en-US" sz="1800" dirty="0" err="1">
                <a:solidFill>
                  <a:srgbClr val="0070C0"/>
                </a:solidFill>
                <a:latin typeface="Optima" panose="02000503060000020004" pitchFamily="2" charset="0"/>
              </a:rPr>
              <a:t>Foulkes's</a:t>
            </a:r>
            <a:r>
              <a:rPr lang="en-US" altLang="en-US" sz="1800" dirty="0">
                <a:solidFill>
                  <a:srgbClr val="0070C0"/>
                </a:solidFill>
                <a:latin typeface="Optima" panose="02000503060000020004" pitchFamily="2" charset="0"/>
              </a:rPr>
              <a:t> study, dreams may express “profound aspects of personality” (184).</a:t>
            </a:r>
          </a:p>
          <a:p>
            <a:pPr eaLnBrk="1" hangingPunct="1">
              <a:spcBef>
                <a:spcPct val="0"/>
              </a:spcBef>
              <a:spcAft>
                <a:spcPts val="3600"/>
              </a:spcAft>
              <a:buFontTx/>
              <a:buNone/>
            </a:pPr>
            <a:r>
              <a:rPr lang="en-US" altLang="en-US" sz="1800" dirty="0">
                <a:solidFill>
                  <a:srgbClr val="0070C0"/>
                </a:solidFill>
                <a:latin typeface="Optima" panose="02000503060000020004" pitchFamily="2" charset="0"/>
              </a:rPr>
              <a:t>Is it possible that dreams may express “profound aspects of personality” (</a:t>
            </a:r>
            <a:r>
              <a:rPr lang="en-US" altLang="en-US" sz="1800" dirty="0" err="1">
                <a:solidFill>
                  <a:srgbClr val="0070C0"/>
                </a:solidFill>
                <a:latin typeface="Optima" panose="02000503060000020004" pitchFamily="2" charset="0"/>
              </a:rPr>
              <a:t>Foulkes</a:t>
            </a:r>
            <a:r>
              <a:rPr lang="en-US" altLang="en-US" sz="1800" dirty="0">
                <a:solidFill>
                  <a:srgbClr val="0070C0"/>
                </a:solidFill>
                <a:latin typeface="Optima" panose="02000503060000020004" pitchFamily="2" charset="0"/>
              </a:rPr>
              <a:t> 184)?</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Box 5">
            <a:extLst>
              <a:ext uri="{FF2B5EF4-FFF2-40B4-BE49-F238E27FC236}">
                <a16:creationId xmlns:a16="http://schemas.microsoft.com/office/drawing/2014/main" xmlns="" id="{C4519C93-B997-CB4D-B9FC-C57EF2D2BEF9}"/>
              </a:ext>
            </a:extLst>
          </p:cNvPr>
          <p:cNvSpPr txBox="1">
            <a:spLocks noChangeArrowheads="1"/>
          </p:cNvSpPr>
          <p:nvPr/>
        </p:nvSpPr>
        <p:spPr bwMode="auto">
          <a:xfrm>
            <a:off x="481013" y="1890713"/>
            <a:ext cx="8181975" cy="444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20000"/>
              </a:lnSpc>
              <a:spcBef>
                <a:spcPct val="0"/>
              </a:spcBef>
              <a:buFontTx/>
              <a:buNone/>
            </a:pPr>
            <a:r>
              <a:rPr lang="en-US" altLang="en-US" sz="1800" b="1" dirty="0">
                <a:latin typeface="Optima" panose="02000503060000020004" pitchFamily="2" charset="0"/>
              </a:rPr>
              <a:t>Quoting more than four lines of prose</a:t>
            </a:r>
          </a:p>
          <a:p>
            <a:pPr eaLnBrk="1" hangingPunct="1">
              <a:lnSpc>
                <a:spcPct val="120000"/>
              </a:lnSpc>
              <a:spcBef>
                <a:spcPct val="0"/>
              </a:spcBef>
              <a:buFontTx/>
              <a:buNone/>
            </a:pPr>
            <a:r>
              <a:rPr lang="en-US" altLang="en-US" sz="1800" i="1" dirty="0">
                <a:latin typeface="Optima" panose="02000503060000020004" pitchFamily="2" charset="0"/>
              </a:rPr>
              <a:t>In-text example:</a:t>
            </a:r>
          </a:p>
          <a:p>
            <a:pPr eaLnBrk="1" hangingPunct="1">
              <a:lnSpc>
                <a:spcPct val="150000"/>
              </a:lnSpc>
              <a:spcBef>
                <a:spcPct val="0"/>
              </a:spcBef>
              <a:buFontTx/>
              <a:buNone/>
            </a:pPr>
            <a:r>
              <a:rPr lang="en-US" altLang="en-US" sz="1800" dirty="0">
                <a:solidFill>
                  <a:srgbClr val="0070C0"/>
                </a:solidFill>
                <a:latin typeface="Optima" panose="02000503060000020004" pitchFamily="2" charset="0"/>
              </a:rPr>
              <a:t>Nelly Dean treats Heathcliff poorly and dehumanizes him throughout her narration:</a:t>
            </a:r>
          </a:p>
          <a:p>
            <a:pPr eaLnBrk="1" hangingPunct="1">
              <a:lnSpc>
                <a:spcPct val="150000"/>
              </a:lnSpc>
              <a:spcBef>
                <a:spcPct val="0"/>
              </a:spcBef>
              <a:buFontTx/>
              <a:buNone/>
            </a:pPr>
            <a:r>
              <a:rPr lang="en-US" altLang="en-US" sz="1800" dirty="0">
                <a:solidFill>
                  <a:srgbClr val="0070C0"/>
                </a:solidFill>
                <a:latin typeface="Optima" panose="02000503060000020004" pitchFamily="2" charset="0"/>
              </a:rPr>
              <a:t>	They entirely refused to have it in bed with them, or even in 	their room, and 	I had no more sense, so, I put it on the landing of the stairs, hoping it would 	be gone on the morrow. By chance, or else attracted by hearing his voice, it 	crept to Mr. </a:t>
            </a:r>
            <a:r>
              <a:rPr lang="en-US" altLang="en-US" sz="1800" dirty="0" err="1">
                <a:solidFill>
                  <a:srgbClr val="0070C0"/>
                </a:solidFill>
                <a:latin typeface="Optima" panose="02000503060000020004" pitchFamily="2" charset="0"/>
              </a:rPr>
              <a:t>Earnshaw's</a:t>
            </a:r>
            <a:r>
              <a:rPr lang="en-US" altLang="en-US" sz="1800" dirty="0">
                <a:solidFill>
                  <a:srgbClr val="0070C0"/>
                </a:solidFill>
                <a:latin typeface="Optima" panose="02000503060000020004" pitchFamily="2" charset="0"/>
              </a:rPr>
              <a:t> door, and there he found it on quitting his chamber. 	Inquiries were made as to how it got there; I was obliged to confess, and in 	recompense for my cowardice and inhumanity was sent out of the house. 	(Bronte 78)</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5">
            <a:extLst>
              <a:ext uri="{FF2B5EF4-FFF2-40B4-BE49-F238E27FC236}">
                <a16:creationId xmlns:a16="http://schemas.microsoft.com/office/drawing/2014/main" xmlns="" id="{0637019C-2CC4-1046-95B5-F36C7D9CF90F}"/>
              </a:ext>
            </a:extLst>
          </p:cNvPr>
          <p:cNvSpPr txBox="1">
            <a:spLocks noChangeArrowheads="1"/>
          </p:cNvSpPr>
          <p:nvPr/>
        </p:nvSpPr>
        <p:spPr bwMode="auto">
          <a:xfrm>
            <a:off x="520700" y="2022475"/>
            <a:ext cx="81026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b="1">
                <a:latin typeface="Optima" panose="02000503060000020004" pitchFamily="2" charset="0"/>
              </a:rPr>
              <a:t>Quoting 1-3 lines of poetry</a:t>
            </a:r>
          </a:p>
          <a:p>
            <a:pPr eaLnBrk="1" hangingPunct="1">
              <a:spcBef>
                <a:spcPct val="0"/>
              </a:spcBef>
              <a:buFontTx/>
              <a:buNone/>
            </a:pPr>
            <a:endParaRPr lang="en-US" altLang="en-US" sz="2400" b="1">
              <a:latin typeface="Optima" panose="02000503060000020004" pitchFamily="2" charset="0"/>
            </a:endParaRPr>
          </a:p>
          <a:p>
            <a:pPr eaLnBrk="1" hangingPunct="1">
              <a:spcBef>
                <a:spcPct val="0"/>
              </a:spcBef>
              <a:buFontTx/>
              <a:buNone/>
            </a:pPr>
            <a:r>
              <a:rPr lang="en-US" altLang="en-US" sz="2000" i="1">
                <a:latin typeface="Optima" panose="02000503060000020004" pitchFamily="2" charset="0"/>
              </a:rPr>
              <a:t>Examples:</a:t>
            </a:r>
          </a:p>
          <a:p>
            <a:pPr eaLnBrk="1" hangingPunct="1">
              <a:spcBef>
                <a:spcPct val="0"/>
              </a:spcBef>
              <a:buFontTx/>
              <a:buNone/>
            </a:pPr>
            <a:endParaRPr lang="en-US" altLang="en-US" sz="2000" i="1">
              <a:latin typeface="Optima" panose="02000503060000020004" pitchFamily="2" charset="0"/>
            </a:endParaRPr>
          </a:p>
          <a:p>
            <a:pPr eaLnBrk="1" hangingPunct="1">
              <a:lnSpc>
                <a:spcPct val="150000"/>
              </a:lnSpc>
              <a:spcBef>
                <a:spcPct val="0"/>
              </a:spcBef>
              <a:buFontTx/>
              <a:buNone/>
            </a:pPr>
            <a:endParaRPr lang="en-US" altLang="en-US" sz="400" b="1">
              <a:latin typeface="Optima" panose="02000503060000020004" pitchFamily="2" charset="0"/>
            </a:endParaRPr>
          </a:p>
          <a:p>
            <a:pPr eaLnBrk="1" hangingPunct="1">
              <a:spcBef>
                <a:spcPct val="0"/>
              </a:spcBef>
              <a:spcAft>
                <a:spcPts val="3600"/>
              </a:spcAft>
              <a:buFontTx/>
              <a:buNone/>
            </a:pPr>
            <a:r>
              <a:rPr lang="en-US" altLang="en-US" sz="2000">
                <a:solidFill>
                  <a:srgbClr val="0070C0"/>
                </a:solidFill>
                <a:latin typeface="Optima" panose="02000503060000020004" pitchFamily="2" charset="0"/>
              </a:rPr>
              <a:t>Properzia Rossi tells the statue that it will be a container for her feelings: “The bright work grows / Beneath my hand, unfolding, as a rose” (lines 31-32).</a:t>
            </a:r>
          </a:p>
          <a:p>
            <a:pPr eaLnBrk="1" hangingPunct="1">
              <a:spcBef>
                <a:spcPct val="0"/>
              </a:spcBef>
              <a:spcAft>
                <a:spcPts val="3600"/>
              </a:spcAft>
              <a:buFontTx/>
              <a:buNone/>
            </a:pPr>
            <a:r>
              <a:rPr lang="en-US" altLang="en-US" sz="2000">
                <a:solidFill>
                  <a:srgbClr val="0070C0"/>
                </a:solidFill>
                <a:latin typeface="Optima" panose="02000503060000020004" pitchFamily="2" charset="0"/>
              </a:rPr>
              <a:t>In “The Thorn,” Wordsworth’s narrator locates feelings of horror in the landscape: “The little babe was buried there, / Beneath that hill of moss so fair. // I’ve heard the scarlet moss is red” (stanzas xx-xxi).</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7" name="Group 8">
            <a:extLst>
              <a:ext uri="{FF2B5EF4-FFF2-40B4-BE49-F238E27FC236}">
                <a16:creationId xmlns:a16="http://schemas.microsoft.com/office/drawing/2014/main" xmlns="" id="{14FC6621-B8E8-C741-B7FB-F6B3862CF71C}"/>
              </a:ext>
            </a:extLst>
          </p:cNvPr>
          <p:cNvGrpSpPr>
            <a:grpSpLocks/>
          </p:cNvGrpSpPr>
          <p:nvPr/>
        </p:nvGrpSpPr>
        <p:grpSpPr bwMode="auto">
          <a:xfrm>
            <a:off x="1128713" y="712788"/>
            <a:ext cx="6773862" cy="898636"/>
            <a:chOff x="0" y="973629"/>
            <a:chExt cx="9144000" cy="1227487"/>
          </a:xfrm>
        </p:grpSpPr>
        <p:sp>
          <p:nvSpPr>
            <p:cNvPr id="5" name="Rectangle 2">
              <a:extLst>
                <a:ext uri="{FF2B5EF4-FFF2-40B4-BE49-F238E27FC236}">
                  <a16:creationId xmlns:a16="http://schemas.microsoft.com/office/drawing/2014/main" xmlns="" id="{DDBA7213-09CB-8244-BE00-C72C4FA4F6A8}"/>
                </a:ext>
              </a:extLst>
            </p:cNvPr>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70660" name="TextBox 10">
              <a:extLst>
                <a:ext uri="{FF2B5EF4-FFF2-40B4-BE49-F238E27FC236}">
                  <a16:creationId xmlns:a16="http://schemas.microsoft.com/office/drawing/2014/main" xmlns="" id="{10076F18-493A-6A4E-B860-19C8C34E44CA}"/>
                </a:ext>
              </a:extLst>
            </p:cNvPr>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Formatting Long Quotations in Poetry</a:t>
              </a:r>
            </a:p>
          </p:txBody>
        </p:sp>
      </p:grpSp>
      <p:sp>
        <p:nvSpPr>
          <p:cNvPr id="13" name="TextBox 5">
            <a:extLst>
              <a:ext uri="{FF2B5EF4-FFF2-40B4-BE49-F238E27FC236}">
                <a16:creationId xmlns:a16="http://schemas.microsoft.com/office/drawing/2014/main" xmlns="" id="{9CAB5C05-79EF-A141-8CE1-AF1F75B9A460}"/>
              </a:ext>
            </a:extLst>
          </p:cNvPr>
          <p:cNvSpPr txBox="1">
            <a:spLocks noChangeArrowheads="1"/>
          </p:cNvSpPr>
          <p:nvPr/>
        </p:nvSpPr>
        <p:spPr bwMode="auto">
          <a:xfrm>
            <a:off x="481013" y="2216150"/>
            <a:ext cx="8181975" cy="3786188"/>
          </a:xfrm>
          <a:prstGeom prst="rect">
            <a:avLst/>
          </a:prstGeom>
          <a:noFill/>
          <a:ln>
            <a:noFill/>
          </a:ln>
          <a:extLst/>
        </p:spPr>
        <p:txBody>
          <a:bodyPr>
            <a:spAutoFit/>
          </a:bodyPr>
          <a:lstStyle>
            <a:lvl1pPr eaLnBrk="0" hangingPunct="0">
              <a:defRPr sz="2400">
                <a:solidFill>
                  <a:schemeClr val="tx1"/>
                </a:solidFill>
                <a:latin typeface="Book Antiqua" charset="0"/>
                <a:ea typeface="ＭＳ Ｐゴシック" charset="0"/>
                <a:cs typeface="ＭＳ Ｐゴシック" charset="0"/>
              </a:defRPr>
            </a:lvl1pPr>
            <a:lvl2pPr marL="742950" indent="-285750" eaLnBrk="0" hangingPunct="0">
              <a:defRPr sz="2400">
                <a:solidFill>
                  <a:schemeClr val="tx1"/>
                </a:solidFill>
                <a:latin typeface="Book Antiqua" charset="0"/>
                <a:ea typeface="ＭＳ Ｐゴシック" charset="0"/>
              </a:defRPr>
            </a:lvl2pPr>
            <a:lvl3pPr marL="1143000" indent="-228600" eaLnBrk="0" hangingPunct="0">
              <a:defRPr sz="2400">
                <a:solidFill>
                  <a:schemeClr val="tx1"/>
                </a:solidFill>
                <a:latin typeface="Book Antiqua" charset="0"/>
                <a:ea typeface="ＭＳ Ｐゴシック" charset="0"/>
              </a:defRPr>
            </a:lvl3pPr>
            <a:lvl4pPr marL="1600200" indent="-228600" eaLnBrk="0" hangingPunct="0">
              <a:defRPr sz="2400">
                <a:solidFill>
                  <a:schemeClr val="tx1"/>
                </a:solidFill>
                <a:latin typeface="Book Antiqua" charset="0"/>
                <a:ea typeface="ＭＳ Ｐゴシック" charset="0"/>
              </a:defRPr>
            </a:lvl4pPr>
            <a:lvl5pPr marL="2057400" indent="-228600" eaLnBrk="0" hangingPunct="0">
              <a:defRPr sz="2400">
                <a:solidFill>
                  <a:schemeClr val="tx1"/>
                </a:solidFill>
                <a:latin typeface="Book Antiqua" charset="0"/>
                <a:ea typeface="ＭＳ Ｐゴシック" charset="0"/>
              </a:defRPr>
            </a:lvl5pPr>
            <a:lvl6pPr marL="2514600" indent="-228600" eaLnBrk="0" fontAlgn="base" hangingPunct="0">
              <a:spcBef>
                <a:spcPct val="0"/>
              </a:spcBef>
              <a:spcAft>
                <a:spcPct val="0"/>
              </a:spcAft>
              <a:defRPr sz="2400">
                <a:solidFill>
                  <a:schemeClr val="tx1"/>
                </a:solidFill>
                <a:latin typeface="Book Antiqua" charset="0"/>
                <a:ea typeface="ＭＳ Ｐゴシック" charset="0"/>
              </a:defRPr>
            </a:lvl6pPr>
            <a:lvl7pPr marL="2971800" indent="-228600" eaLnBrk="0" fontAlgn="base" hangingPunct="0">
              <a:spcBef>
                <a:spcPct val="0"/>
              </a:spcBef>
              <a:spcAft>
                <a:spcPct val="0"/>
              </a:spcAft>
              <a:defRPr sz="2400">
                <a:solidFill>
                  <a:schemeClr val="tx1"/>
                </a:solidFill>
                <a:latin typeface="Book Antiqua" charset="0"/>
                <a:ea typeface="ＭＳ Ｐゴシック" charset="0"/>
              </a:defRPr>
            </a:lvl7pPr>
            <a:lvl8pPr marL="3429000" indent="-228600" eaLnBrk="0" fontAlgn="base" hangingPunct="0">
              <a:spcBef>
                <a:spcPct val="0"/>
              </a:spcBef>
              <a:spcAft>
                <a:spcPct val="0"/>
              </a:spcAft>
              <a:defRPr sz="2400">
                <a:solidFill>
                  <a:schemeClr val="tx1"/>
                </a:solidFill>
                <a:latin typeface="Book Antiqua" charset="0"/>
                <a:ea typeface="ＭＳ Ｐゴシック" charset="0"/>
              </a:defRPr>
            </a:lvl8pPr>
            <a:lvl9pPr marL="3886200" indent="-228600" eaLnBrk="0" fontAlgn="base" hangingPunct="0">
              <a:spcBef>
                <a:spcPct val="0"/>
              </a:spcBef>
              <a:spcAft>
                <a:spcPct val="0"/>
              </a:spcAft>
              <a:defRPr sz="2400">
                <a:solidFill>
                  <a:schemeClr val="tx1"/>
                </a:solidFill>
                <a:latin typeface="Book Antiqua" charset="0"/>
                <a:ea typeface="ＭＳ Ｐゴシック" charset="0"/>
              </a:defRPr>
            </a:lvl9pPr>
          </a:lstStyle>
          <a:p>
            <a:pPr marL="457200" indent="-457200" eaLnBrk="1" hangingPunct="1">
              <a:lnSpc>
                <a:spcPct val="150000"/>
              </a:lnSpc>
              <a:buFont typeface="Arial"/>
              <a:buChar char="•"/>
              <a:defRPr/>
            </a:pPr>
            <a:r>
              <a:rPr lang="en-US" sz="2800">
                <a:solidFill>
                  <a:srgbClr val="000000"/>
                </a:solidFill>
                <a:latin typeface="Optima" charset="0"/>
              </a:rPr>
              <a:t>Use block quotations for three or more lines of poetry.</a:t>
            </a:r>
          </a:p>
          <a:p>
            <a:pPr eaLnBrk="1" hangingPunct="1">
              <a:lnSpc>
                <a:spcPct val="150000"/>
              </a:lnSpc>
              <a:defRPr/>
            </a:pPr>
            <a:endParaRPr lang="en-US" sz="2000">
              <a:latin typeface="Optima" charset="0"/>
            </a:endParaRPr>
          </a:p>
          <a:p>
            <a:pPr marL="457200" indent="-457200" eaLnBrk="1" hangingPunct="1">
              <a:lnSpc>
                <a:spcPct val="150000"/>
              </a:lnSpc>
              <a:buFont typeface="Arial"/>
              <a:buChar char="•"/>
              <a:defRPr/>
            </a:pPr>
            <a:r>
              <a:rPr lang="en-US" sz="2800">
                <a:latin typeface="Optima" charset="0"/>
              </a:rPr>
              <a:t>If the poem is formatted in an unusual way, reproduce the unique formatting as accurately as possible.</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1">
            <a:extLst>
              <a:ext uri="{FF2B5EF4-FFF2-40B4-BE49-F238E27FC236}">
                <a16:creationId xmlns:a16="http://schemas.microsoft.com/office/drawing/2014/main" xmlns="" id="{197F5B45-8C42-E546-94C9-236386D6E1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19375"/>
            <a:ext cx="8559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OWLCLEANTTemplate</Template>
  <TotalTime>42</TotalTime>
  <Words>1500</Words>
  <Application>Microsoft Office PowerPoint</Application>
  <PresentationFormat>On-screen Show (4:3)</PresentationFormat>
  <Paragraphs>124</Paragraphs>
  <Slides>13</Slides>
  <Notes>11</Notes>
  <HiddenSlides>0</HiddenSlides>
  <MMClips>0</MMClips>
  <ScaleCrop>false</ScaleCrop>
  <HeadingPairs>
    <vt:vector size="6" baseType="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15" baseType="lpstr">
      <vt:lpstr>OWLCLEANTTemplate</vt:lpstr>
      <vt:lpstr>PowerPoint Presentation</vt:lpstr>
      <vt:lpstr>https://owl.purdue.edu/owl/research_and_citation/mla_style/mla_formatting_and_style_guide/mla_formatting_and_style_guide.html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GO</cp:lastModifiedBy>
  <cp:revision>21</cp:revision>
  <dcterms:created xsi:type="dcterms:W3CDTF">2014-01-02T02:56:53Z</dcterms:created>
  <dcterms:modified xsi:type="dcterms:W3CDTF">2020-03-23T07:02:44Z</dcterms:modified>
</cp:coreProperties>
</file>